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50"/>
  </p:notesMasterIdLst>
  <p:handoutMasterIdLst>
    <p:handoutMasterId r:id="rId51"/>
  </p:handoutMasterIdLst>
  <p:sldIdLst>
    <p:sldId id="257" r:id="rId2"/>
    <p:sldId id="370" r:id="rId3"/>
    <p:sldId id="402" r:id="rId4"/>
    <p:sldId id="404" r:id="rId5"/>
    <p:sldId id="405" r:id="rId6"/>
    <p:sldId id="406" r:id="rId7"/>
    <p:sldId id="403" r:id="rId8"/>
    <p:sldId id="354" r:id="rId9"/>
    <p:sldId id="356" r:id="rId10"/>
    <p:sldId id="357" r:id="rId11"/>
    <p:sldId id="359" r:id="rId12"/>
    <p:sldId id="394" r:id="rId13"/>
    <p:sldId id="395" r:id="rId14"/>
    <p:sldId id="320" r:id="rId15"/>
    <p:sldId id="361" r:id="rId16"/>
    <p:sldId id="363" r:id="rId17"/>
    <p:sldId id="269" r:id="rId18"/>
    <p:sldId id="396" r:id="rId19"/>
    <p:sldId id="364" r:id="rId20"/>
    <p:sldId id="397" r:id="rId21"/>
    <p:sldId id="323" r:id="rId22"/>
    <p:sldId id="340" r:id="rId23"/>
    <p:sldId id="270" r:id="rId24"/>
    <p:sldId id="398" r:id="rId25"/>
    <p:sldId id="399" r:id="rId26"/>
    <p:sldId id="366" r:id="rId27"/>
    <p:sldId id="367" r:id="rId28"/>
    <p:sldId id="271" r:id="rId29"/>
    <p:sldId id="330" r:id="rId30"/>
    <p:sldId id="331" r:id="rId31"/>
    <p:sldId id="332" r:id="rId32"/>
    <p:sldId id="362" r:id="rId33"/>
    <p:sldId id="353" r:id="rId34"/>
    <p:sldId id="352" r:id="rId35"/>
    <p:sldId id="365" r:id="rId36"/>
    <p:sldId id="401" r:id="rId37"/>
    <p:sldId id="369" r:id="rId38"/>
    <p:sldId id="371" r:id="rId39"/>
    <p:sldId id="372" r:id="rId40"/>
    <p:sldId id="373" r:id="rId41"/>
    <p:sldId id="374" r:id="rId42"/>
    <p:sldId id="375" r:id="rId43"/>
    <p:sldId id="376" r:id="rId44"/>
    <p:sldId id="377" r:id="rId45"/>
    <p:sldId id="378" r:id="rId46"/>
    <p:sldId id="379" r:id="rId47"/>
    <p:sldId id="380" r:id="rId48"/>
    <p:sldId id="267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AD00"/>
    <a:srgbClr val="0082D3"/>
    <a:srgbClr val="E37500"/>
    <a:srgbClr val="F19800"/>
    <a:srgbClr val="C00D10"/>
    <a:srgbClr val="C00020"/>
    <a:srgbClr val="349B05"/>
    <a:srgbClr val="339605"/>
    <a:srgbClr val="79D827"/>
    <a:srgbClr val="8DDD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0"/>
    <p:restoredTop sz="94591"/>
  </p:normalViewPr>
  <p:slideViewPr>
    <p:cSldViewPr snapToGrid="0" snapToObjects="1">
      <p:cViewPr varScale="1">
        <p:scale>
          <a:sx n="108" d="100"/>
          <a:sy n="108" d="100"/>
        </p:scale>
        <p:origin x="23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2" d="100"/>
          <a:sy n="82" d="100"/>
        </p:scale>
        <p:origin x="3136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d0w walker" userId="ef3e09a72fbd8c99" providerId="LiveId" clId="{B34EDA1D-E9DE-EB42-9010-A4B8D909923D}"/>
    <pc:docChg chg="undo addSld delSld modSld modMainMaster">
      <pc:chgData name="shad0w walker" userId="ef3e09a72fbd8c99" providerId="LiveId" clId="{B34EDA1D-E9DE-EB42-9010-A4B8D909923D}" dt="2019-03-23T07:35:03.627" v="36" actId="14100"/>
      <pc:docMkLst>
        <pc:docMk/>
      </pc:docMkLst>
      <pc:sldChg chg="modSp">
        <pc:chgData name="shad0w walker" userId="ef3e09a72fbd8c99" providerId="LiveId" clId="{B34EDA1D-E9DE-EB42-9010-A4B8D909923D}" dt="2019-03-09T07:59:59.158" v="30" actId="20577"/>
        <pc:sldMkLst>
          <pc:docMk/>
          <pc:sldMk cId="1260955960" sldId="257"/>
        </pc:sldMkLst>
        <pc:spChg chg="mod">
          <ac:chgData name="shad0w walker" userId="ef3e09a72fbd8c99" providerId="LiveId" clId="{B34EDA1D-E9DE-EB42-9010-A4B8D909923D}" dt="2019-03-09T07:59:51.498" v="25" actId="20577"/>
          <ac:spMkLst>
            <pc:docMk/>
            <pc:sldMk cId="1260955960" sldId="257"/>
            <ac:spMk id="2" creationId="{00000000-0000-0000-0000-000000000000}"/>
          </ac:spMkLst>
        </pc:spChg>
        <pc:spChg chg="mod">
          <ac:chgData name="shad0w walker" userId="ef3e09a72fbd8c99" providerId="LiveId" clId="{B34EDA1D-E9DE-EB42-9010-A4B8D909923D}" dt="2019-03-09T07:59:56.345" v="26" actId="20577"/>
          <ac:spMkLst>
            <pc:docMk/>
            <pc:sldMk cId="1260955960" sldId="257"/>
            <ac:spMk id="3" creationId="{00000000-0000-0000-0000-000000000000}"/>
          </ac:spMkLst>
        </pc:spChg>
        <pc:spChg chg="mod">
          <ac:chgData name="shad0w walker" userId="ef3e09a72fbd8c99" providerId="LiveId" clId="{B34EDA1D-E9DE-EB42-9010-A4B8D909923D}" dt="2019-03-09T07:59:57.495" v="27" actId="20577"/>
          <ac:spMkLst>
            <pc:docMk/>
            <pc:sldMk cId="1260955960" sldId="257"/>
            <ac:spMk id="4" creationId="{00000000-0000-0000-0000-000000000000}"/>
          </ac:spMkLst>
        </pc:spChg>
        <pc:spChg chg="mod">
          <ac:chgData name="shad0w walker" userId="ef3e09a72fbd8c99" providerId="LiveId" clId="{B34EDA1D-E9DE-EB42-9010-A4B8D909923D}" dt="2019-03-09T07:59:59.158" v="30" actId="20577"/>
          <ac:spMkLst>
            <pc:docMk/>
            <pc:sldMk cId="1260955960" sldId="257"/>
            <ac:spMk id="5" creationId="{00000000-0000-0000-0000-000000000000}"/>
          </ac:spMkLst>
        </pc:spChg>
      </pc:sldChg>
      <pc:sldChg chg="add del">
        <pc:chgData name="shad0w walker" userId="ef3e09a72fbd8c99" providerId="LiveId" clId="{B34EDA1D-E9DE-EB42-9010-A4B8D909923D}" dt="2019-03-09T08:00:15.418" v="32" actId="2696"/>
        <pc:sldMkLst>
          <pc:docMk/>
          <pc:sldMk cId="660666594" sldId="268"/>
        </pc:sldMkLst>
      </pc:sldChg>
      <pc:sldMasterChg chg="modSldLayout">
        <pc:chgData name="shad0w walker" userId="ef3e09a72fbd8c99" providerId="LiveId" clId="{B34EDA1D-E9DE-EB42-9010-A4B8D909923D}" dt="2019-03-23T07:35:03.627" v="36" actId="14100"/>
        <pc:sldMasterMkLst>
          <pc:docMk/>
          <pc:sldMasterMk cId="18364349" sldId="2147483651"/>
        </pc:sldMasterMkLst>
        <pc:sldLayoutChg chg="modSp">
          <pc:chgData name="shad0w walker" userId="ef3e09a72fbd8c99" providerId="LiveId" clId="{B34EDA1D-E9DE-EB42-9010-A4B8D909923D}" dt="2019-03-23T07:35:03.627" v="36" actId="14100"/>
          <pc:sldLayoutMkLst>
            <pc:docMk/>
            <pc:sldMasterMk cId="18364349" sldId="2147483651"/>
            <pc:sldLayoutMk cId="1925681291" sldId="2147483660"/>
          </pc:sldLayoutMkLst>
          <pc:spChg chg="mod">
            <ac:chgData name="shad0w walker" userId="ef3e09a72fbd8c99" providerId="LiveId" clId="{B34EDA1D-E9DE-EB42-9010-A4B8D909923D}" dt="2019-03-23T07:35:03.627" v="36" actId="14100"/>
            <ac:spMkLst>
              <pc:docMk/>
              <pc:sldMasterMk cId="18364349" sldId="2147483651"/>
              <pc:sldLayoutMk cId="1925681291" sldId="2147483660"/>
              <ac:spMk id="4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8455D1-0A62-5B44-AE82-B557E0EEACD3}" type="datetime1">
              <a:t>2019/8/8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ACF485-523A-7443-9CB6-9994BD5E605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0687178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4CD6C7-7F89-5D47-86F6-3BD1F7D41150}" type="datetime1">
              <a:t>2019/8/8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522DF0-70FF-F54C-8E53-01D2923E4F1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9507405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/>
        </p:nvSpPr>
        <p:spPr>
          <a:xfrm>
            <a:off x="0" y="4987636"/>
            <a:ext cx="12192000" cy="1870364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矩形 76"/>
          <p:cNvSpPr/>
          <p:nvPr userDrawn="1"/>
        </p:nvSpPr>
        <p:spPr>
          <a:xfrm rot="10800000">
            <a:off x="-3" y="4987635"/>
            <a:ext cx="9005105" cy="1869678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0 w 5447208"/>
              <a:gd name="connsiteY0" fmla="*/ 0 h 4989464"/>
              <a:gd name="connsiteX1" fmla="*/ 5447208 w 5447208"/>
              <a:gd name="connsiteY1" fmla="*/ 1828 h 4989464"/>
              <a:gd name="connsiteX2" fmla="*/ 5447208 w 5447208"/>
              <a:gd name="connsiteY2" fmla="*/ 4989464 h 4989464"/>
              <a:gd name="connsiteX3" fmla="*/ 1776613 w 5447208"/>
              <a:gd name="connsiteY3" fmla="*/ 4973423 h 4989464"/>
              <a:gd name="connsiteX4" fmla="*/ 0 w 5447208"/>
              <a:gd name="connsiteY4" fmla="*/ 0 h 4989464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3709585 w 7380180"/>
              <a:gd name="connsiteY3" fmla="*/ 5004298 h 5020339"/>
              <a:gd name="connsiteX4" fmla="*/ 0 w 7380180"/>
              <a:gd name="connsiteY4" fmla="*/ 0 h 5020339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2239600 w 7380180"/>
              <a:gd name="connsiteY3" fmla="*/ 5004298 h 5020339"/>
              <a:gd name="connsiteX4" fmla="*/ 0 w 7380180"/>
              <a:gd name="connsiteY4" fmla="*/ 0 h 5020339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927083 w 7067663"/>
              <a:gd name="connsiteY3" fmla="*/ 4971595 h 4987636"/>
              <a:gd name="connsiteX4" fmla="*/ 0 w 7067663"/>
              <a:gd name="connsiteY4" fmla="*/ 29053 h 4987636"/>
              <a:gd name="connsiteX0" fmla="*/ 0 w 7067663"/>
              <a:gd name="connsiteY0" fmla="*/ 29053 h 5002473"/>
              <a:gd name="connsiteX1" fmla="*/ 7067663 w 7067663"/>
              <a:gd name="connsiteY1" fmla="*/ 0 h 5002473"/>
              <a:gd name="connsiteX2" fmla="*/ 7067663 w 7067663"/>
              <a:gd name="connsiteY2" fmla="*/ 4987636 h 5002473"/>
              <a:gd name="connsiteX3" fmla="*/ 1927083 w 7067663"/>
              <a:gd name="connsiteY3" fmla="*/ 5002473 h 5002473"/>
              <a:gd name="connsiteX4" fmla="*/ 0 w 7067663"/>
              <a:gd name="connsiteY4" fmla="*/ 29053 h 5002473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875620 w 7067663"/>
              <a:gd name="connsiteY3" fmla="*/ 4971598 h 4987636"/>
              <a:gd name="connsiteX4" fmla="*/ 0 w 7067663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1481066 w 6673109"/>
              <a:gd name="connsiteY3" fmla="*/ 4971598 h 4987636"/>
              <a:gd name="connsiteX4" fmla="*/ 0 w 6673109"/>
              <a:gd name="connsiteY4" fmla="*/ 29053 h 498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3109" h="4987636">
                <a:moveTo>
                  <a:pt x="0" y="29053"/>
                </a:moveTo>
                <a:lnTo>
                  <a:pt x="6673109" y="0"/>
                </a:lnTo>
                <a:lnTo>
                  <a:pt x="6673109" y="4987636"/>
                </a:lnTo>
                <a:lnTo>
                  <a:pt x="1481066" y="4971598"/>
                </a:lnTo>
                <a:lnTo>
                  <a:pt x="0" y="29053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矩形 76"/>
          <p:cNvSpPr/>
          <p:nvPr userDrawn="1"/>
        </p:nvSpPr>
        <p:spPr>
          <a:xfrm>
            <a:off x="3416969" y="-1828"/>
            <a:ext cx="8775031" cy="4985649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75031" h="4989464">
                <a:moveTo>
                  <a:pt x="3327823" y="0"/>
                </a:moveTo>
                <a:lnTo>
                  <a:pt x="8775031" y="1828"/>
                </a:lnTo>
                <a:lnTo>
                  <a:pt x="8775031" y="4989464"/>
                </a:lnTo>
                <a:lnTo>
                  <a:pt x="0" y="4973422"/>
                </a:lnTo>
                <a:lnTo>
                  <a:pt x="3327823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245327" y="3102421"/>
            <a:ext cx="11701346" cy="822519"/>
          </a:xfrm>
          <a:prstGeom prst="rect">
            <a:avLst/>
          </a:prstGeom>
        </p:spPr>
        <p:txBody>
          <a:bodyPr anchor="b"/>
          <a:lstStyle>
            <a:lvl1pPr algn="ctr">
              <a:defRPr sz="4800">
                <a:solidFill>
                  <a:schemeClr val="bg1"/>
                </a:solidFill>
                <a:latin typeface="AliHYAiHei-Beta" charset="-122"/>
                <a:ea typeface="AliHYAiHei-Beta" charset="-122"/>
                <a:cs typeface="AliHYAiHei-Beta" charset="-122"/>
              </a:defRPr>
            </a:lvl1pPr>
          </a:lstStyle>
          <a:p>
            <a:r>
              <a:rPr kumimoji="1" lang="zh-CN" altLang="en-US" dirty="0"/>
              <a:t>实验舱普及组线上网课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245327" y="4007199"/>
            <a:ext cx="11701346" cy="4867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AliHYAiHei-Beta" charset="-122"/>
                <a:ea typeface="AliHYAiHei-Beta" charset="-122"/>
                <a:cs typeface="AliHYAiHei-Beta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单击此处编辑章节标题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935" y="1384180"/>
            <a:ext cx="3640130" cy="1635982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sz="quarter" idx="10" hasCustomPrompt="1"/>
          </p:nvPr>
        </p:nvSpPr>
        <p:spPr>
          <a:xfrm>
            <a:off x="245328" y="5251450"/>
            <a:ext cx="11701346" cy="4468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kumimoji="1" lang="zh-CN" altLang="en-US"/>
              <a:t>单击此处编辑讲师和作者姓名</a:t>
            </a:r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245328" y="5697499"/>
            <a:ext cx="11701346" cy="4468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Source Han Sans CN Medium" charset="-122"/>
                <a:ea typeface="Source Han Sans CN Medium" charset="-122"/>
                <a:cs typeface="Source Han Sans CN Medium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kumimoji="1" lang="zh-CN" altLang="en-US"/>
              <a:t>单击此处编辑版本和修订日期</a:t>
            </a:r>
          </a:p>
        </p:txBody>
      </p:sp>
    </p:spTree>
    <p:extLst>
      <p:ext uri="{BB962C8B-B14F-4D97-AF65-F5344CB8AC3E}">
        <p14:creationId xmlns:p14="http://schemas.microsoft.com/office/powerpoint/2010/main" val="1559452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215343"/>
            <a:ext cx="12192000" cy="564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占位符 56"/>
          <p:cNvSpPr>
            <a:spLocks noGrp="1"/>
          </p:cNvSpPr>
          <p:nvPr>
            <p:ph type="body" sz="quarter" idx="11" hasCustomPrompt="1"/>
          </p:nvPr>
        </p:nvSpPr>
        <p:spPr>
          <a:xfrm>
            <a:off x="569089" y="1365813"/>
            <a:ext cx="11053822" cy="4988688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400" b="0" i="0">
                <a:latin typeface="Source Han Sans CN Medium" charset="-122"/>
                <a:ea typeface="Source Han Sans CN Medium" charset="-122"/>
                <a:cs typeface="Source Han Sans CN Medium" charset="-122"/>
              </a:defRPr>
            </a:lvl1pPr>
          </a:lstStyle>
          <a:p>
            <a:pPr lvl="0"/>
            <a:r>
              <a:rPr kumimoji="1" lang="zh-CN" altLang="en-US"/>
              <a:t>单击此处编辑步骤、知识点</a:t>
            </a:r>
            <a:endParaRPr kumimoji="1" lang="en-US" altLang="zh-CN"/>
          </a:p>
        </p:txBody>
      </p:sp>
      <p:sp>
        <p:nvSpPr>
          <p:cNvPr id="2" name="文本框 1"/>
          <p:cNvSpPr txBox="1"/>
          <p:nvPr userDrawn="1"/>
        </p:nvSpPr>
        <p:spPr>
          <a:xfrm>
            <a:off x="569089" y="569927"/>
            <a:ext cx="2708476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3200" b="0" i="0">
                <a:solidFill>
                  <a:schemeClr val="bg1"/>
                </a:solidFill>
                <a:latin typeface="AliHYAiHei-Beta" charset="-122"/>
                <a:ea typeface="AliHYAiHei-Beta" charset="-122"/>
                <a:cs typeface="AliHYAiHei-Beta" charset="-122"/>
              </a:rPr>
              <a:t>本节回顾</a:t>
            </a:r>
          </a:p>
        </p:txBody>
      </p:sp>
      <p:sp>
        <p:nvSpPr>
          <p:cNvPr id="13" name="矩形 11"/>
          <p:cNvSpPr/>
          <p:nvPr userDrawn="1"/>
        </p:nvSpPr>
        <p:spPr>
          <a:xfrm flipV="1">
            <a:off x="3125164" y="-1"/>
            <a:ext cx="9066836" cy="1215343"/>
          </a:xfrm>
          <a:custGeom>
            <a:avLst/>
            <a:gdLst>
              <a:gd name="connsiteX0" fmla="*/ 0 w 12192000"/>
              <a:gd name="connsiteY0" fmla="*/ 0 h 1215343"/>
              <a:gd name="connsiteX1" fmla="*/ 12192000 w 12192000"/>
              <a:gd name="connsiteY1" fmla="*/ 0 h 1215343"/>
              <a:gd name="connsiteX2" fmla="*/ 12192000 w 12192000"/>
              <a:gd name="connsiteY2" fmla="*/ 1215343 h 1215343"/>
              <a:gd name="connsiteX3" fmla="*/ 0 w 12192000"/>
              <a:gd name="connsiteY3" fmla="*/ 1215343 h 1215343"/>
              <a:gd name="connsiteX4" fmla="*/ 0 w 12192000"/>
              <a:gd name="connsiteY4" fmla="*/ 0 h 1215343"/>
              <a:gd name="connsiteX0" fmla="*/ 0 w 12192000"/>
              <a:gd name="connsiteY0" fmla="*/ 0 h 1226918"/>
              <a:gd name="connsiteX1" fmla="*/ 12192000 w 12192000"/>
              <a:gd name="connsiteY1" fmla="*/ 0 h 1226918"/>
              <a:gd name="connsiteX2" fmla="*/ 12192000 w 12192000"/>
              <a:gd name="connsiteY2" fmla="*/ 1215343 h 1226918"/>
              <a:gd name="connsiteX3" fmla="*/ 6967959 w 12192000"/>
              <a:gd name="connsiteY3" fmla="*/ 1226918 h 1226918"/>
              <a:gd name="connsiteX4" fmla="*/ 0 w 12192000"/>
              <a:gd name="connsiteY4" fmla="*/ 0 h 1226918"/>
              <a:gd name="connsiteX0" fmla="*/ 0 w 7666299"/>
              <a:gd name="connsiteY0" fmla="*/ 11575 h 1226918"/>
              <a:gd name="connsiteX1" fmla="*/ 7666299 w 7666299"/>
              <a:gd name="connsiteY1" fmla="*/ 0 h 1226918"/>
              <a:gd name="connsiteX2" fmla="*/ 7666299 w 7666299"/>
              <a:gd name="connsiteY2" fmla="*/ 1215343 h 1226918"/>
              <a:gd name="connsiteX3" fmla="*/ 2442258 w 7666299"/>
              <a:gd name="connsiteY3" fmla="*/ 1226918 h 1226918"/>
              <a:gd name="connsiteX4" fmla="*/ 0 w 7666299"/>
              <a:gd name="connsiteY4" fmla="*/ 11575 h 1226918"/>
              <a:gd name="connsiteX0" fmla="*/ 1400537 w 9066836"/>
              <a:gd name="connsiteY0" fmla="*/ 11575 h 1215343"/>
              <a:gd name="connsiteX1" fmla="*/ 9066836 w 9066836"/>
              <a:gd name="connsiteY1" fmla="*/ 0 h 1215343"/>
              <a:gd name="connsiteX2" fmla="*/ 9066836 w 9066836"/>
              <a:gd name="connsiteY2" fmla="*/ 1215343 h 1215343"/>
              <a:gd name="connsiteX3" fmla="*/ 0 w 9066836"/>
              <a:gd name="connsiteY3" fmla="*/ 1203769 h 1215343"/>
              <a:gd name="connsiteX4" fmla="*/ 1400537 w 9066836"/>
              <a:gd name="connsiteY4" fmla="*/ 11575 h 1215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66836" h="1215343">
                <a:moveTo>
                  <a:pt x="1400537" y="11575"/>
                </a:moveTo>
                <a:lnTo>
                  <a:pt x="9066836" y="0"/>
                </a:lnTo>
                <a:lnTo>
                  <a:pt x="9066836" y="1215343"/>
                </a:lnTo>
                <a:lnTo>
                  <a:pt x="0" y="1203769"/>
                </a:lnTo>
                <a:lnTo>
                  <a:pt x="1400537" y="11575"/>
                </a:lnTo>
                <a:close/>
              </a:path>
            </a:pathLst>
          </a:cu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1074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76"/>
          <p:cNvSpPr/>
          <p:nvPr userDrawn="1"/>
        </p:nvSpPr>
        <p:spPr>
          <a:xfrm>
            <a:off x="1423686" y="0"/>
            <a:ext cx="10768314" cy="6860749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4612613 w 10059821"/>
              <a:gd name="connsiteY0" fmla="*/ 0 h 6861539"/>
              <a:gd name="connsiteX1" fmla="*/ 10059821 w 10059821"/>
              <a:gd name="connsiteY1" fmla="*/ 1828 h 6861539"/>
              <a:gd name="connsiteX2" fmla="*/ 10059821 w 10059821"/>
              <a:gd name="connsiteY2" fmla="*/ 4989464 h 6861539"/>
              <a:gd name="connsiteX3" fmla="*/ 0 w 10059821"/>
              <a:gd name="connsiteY3" fmla="*/ 6861539 h 6861539"/>
              <a:gd name="connsiteX4" fmla="*/ 4612613 w 10059821"/>
              <a:gd name="connsiteY4" fmla="*/ 0 h 6861539"/>
              <a:gd name="connsiteX0" fmla="*/ 4612613 w 10059821"/>
              <a:gd name="connsiteY0" fmla="*/ 0 h 6865998"/>
              <a:gd name="connsiteX1" fmla="*/ 10059821 w 10059821"/>
              <a:gd name="connsiteY1" fmla="*/ 1828 h 6865998"/>
              <a:gd name="connsiteX2" fmla="*/ 10036672 w 10059821"/>
              <a:gd name="connsiteY2" fmla="*/ 6865998 h 6865998"/>
              <a:gd name="connsiteX3" fmla="*/ 0 w 10059821"/>
              <a:gd name="connsiteY3" fmla="*/ 6861539 h 6865998"/>
              <a:gd name="connsiteX4" fmla="*/ 4612613 w 10059821"/>
              <a:gd name="connsiteY4" fmla="*/ 0 h 686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9821" h="6865998">
                <a:moveTo>
                  <a:pt x="4612613" y="0"/>
                </a:moveTo>
                <a:lnTo>
                  <a:pt x="10059821" y="1828"/>
                </a:lnTo>
                <a:cubicBezTo>
                  <a:pt x="10052105" y="2289885"/>
                  <a:pt x="10044388" y="4577941"/>
                  <a:pt x="10036672" y="6865998"/>
                </a:cubicBezTo>
                <a:lnTo>
                  <a:pt x="0" y="6861539"/>
                </a:lnTo>
                <a:lnTo>
                  <a:pt x="4612613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76"/>
          <p:cNvSpPr/>
          <p:nvPr userDrawn="1"/>
        </p:nvSpPr>
        <p:spPr>
          <a:xfrm rot="10800000" flipV="1">
            <a:off x="0" y="0"/>
            <a:ext cx="9398644" cy="3900668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0 w 5447208"/>
              <a:gd name="connsiteY0" fmla="*/ 0 h 4989464"/>
              <a:gd name="connsiteX1" fmla="*/ 5447208 w 5447208"/>
              <a:gd name="connsiteY1" fmla="*/ 1828 h 4989464"/>
              <a:gd name="connsiteX2" fmla="*/ 5447208 w 5447208"/>
              <a:gd name="connsiteY2" fmla="*/ 4989464 h 4989464"/>
              <a:gd name="connsiteX3" fmla="*/ 1776613 w 5447208"/>
              <a:gd name="connsiteY3" fmla="*/ 4973423 h 4989464"/>
              <a:gd name="connsiteX4" fmla="*/ 0 w 5447208"/>
              <a:gd name="connsiteY4" fmla="*/ 0 h 4989464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3709585 w 7380180"/>
              <a:gd name="connsiteY3" fmla="*/ 5004298 h 5020339"/>
              <a:gd name="connsiteX4" fmla="*/ 0 w 7380180"/>
              <a:gd name="connsiteY4" fmla="*/ 0 h 5020339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2239600 w 7380180"/>
              <a:gd name="connsiteY3" fmla="*/ 5004298 h 5020339"/>
              <a:gd name="connsiteX4" fmla="*/ 0 w 7380180"/>
              <a:gd name="connsiteY4" fmla="*/ 0 h 5020339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927083 w 7067663"/>
              <a:gd name="connsiteY3" fmla="*/ 4971595 h 4987636"/>
              <a:gd name="connsiteX4" fmla="*/ 0 w 7067663"/>
              <a:gd name="connsiteY4" fmla="*/ 29053 h 4987636"/>
              <a:gd name="connsiteX0" fmla="*/ 0 w 7067663"/>
              <a:gd name="connsiteY0" fmla="*/ 29053 h 5002473"/>
              <a:gd name="connsiteX1" fmla="*/ 7067663 w 7067663"/>
              <a:gd name="connsiteY1" fmla="*/ 0 h 5002473"/>
              <a:gd name="connsiteX2" fmla="*/ 7067663 w 7067663"/>
              <a:gd name="connsiteY2" fmla="*/ 4987636 h 5002473"/>
              <a:gd name="connsiteX3" fmla="*/ 1927083 w 7067663"/>
              <a:gd name="connsiteY3" fmla="*/ 5002473 h 5002473"/>
              <a:gd name="connsiteX4" fmla="*/ 0 w 7067663"/>
              <a:gd name="connsiteY4" fmla="*/ 29053 h 5002473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875620 w 7067663"/>
              <a:gd name="connsiteY3" fmla="*/ 4971598 h 4987636"/>
              <a:gd name="connsiteX4" fmla="*/ 0 w 7067663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1481066 w 6673109"/>
              <a:gd name="connsiteY3" fmla="*/ 4971598 h 4987636"/>
              <a:gd name="connsiteX4" fmla="*/ 0 w 6673109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245940 w 6673109"/>
              <a:gd name="connsiteY3" fmla="*/ 4971598 h 4987636"/>
              <a:gd name="connsiteX4" fmla="*/ 0 w 6673109"/>
              <a:gd name="connsiteY4" fmla="*/ 29053 h 4987636"/>
              <a:gd name="connsiteX0" fmla="*/ 1040649 w 6427169"/>
              <a:gd name="connsiteY0" fmla="*/ 29053 h 4987636"/>
              <a:gd name="connsiteX1" fmla="*/ 6427169 w 6427169"/>
              <a:gd name="connsiteY1" fmla="*/ 0 h 4987636"/>
              <a:gd name="connsiteX2" fmla="*/ 6427169 w 6427169"/>
              <a:gd name="connsiteY2" fmla="*/ 4987636 h 4987636"/>
              <a:gd name="connsiteX3" fmla="*/ 0 w 6427169"/>
              <a:gd name="connsiteY3" fmla="*/ 4971598 h 4987636"/>
              <a:gd name="connsiteX4" fmla="*/ 1040649 w 6427169"/>
              <a:gd name="connsiteY4" fmla="*/ 29053 h 4987636"/>
              <a:gd name="connsiteX0" fmla="*/ 903413 w 6289933"/>
              <a:gd name="connsiteY0" fmla="*/ 29053 h 4987636"/>
              <a:gd name="connsiteX1" fmla="*/ 6289933 w 6289933"/>
              <a:gd name="connsiteY1" fmla="*/ 0 h 4987636"/>
              <a:gd name="connsiteX2" fmla="*/ 6289933 w 6289933"/>
              <a:gd name="connsiteY2" fmla="*/ 4987636 h 4987636"/>
              <a:gd name="connsiteX3" fmla="*/ 0 w 6289933"/>
              <a:gd name="connsiteY3" fmla="*/ 4940723 h 4987636"/>
              <a:gd name="connsiteX4" fmla="*/ 903413 w 6289933"/>
              <a:gd name="connsiteY4" fmla="*/ 29053 h 498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9933" h="4987636">
                <a:moveTo>
                  <a:pt x="903413" y="29053"/>
                </a:moveTo>
                <a:lnTo>
                  <a:pt x="6289933" y="0"/>
                </a:lnTo>
                <a:lnTo>
                  <a:pt x="6289933" y="4987636"/>
                </a:lnTo>
                <a:lnTo>
                  <a:pt x="0" y="4940723"/>
                </a:lnTo>
                <a:lnTo>
                  <a:pt x="903413" y="29053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775504" y="3429000"/>
            <a:ext cx="10640992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400" b="0" i="0">
                <a:solidFill>
                  <a:schemeClr val="bg1"/>
                </a:solidFill>
                <a:latin typeface="AliHYAiHei-Beta" charset="-122"/>
                <a:ea typeface="AliHYAiHei-Beta" charset="-122"/>
                <a:cs typeface="AliHYAiHei-Beta" charset="-122"/>
              </a:rPr>
              <a:t>谢谢观看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089" y="1885738"/>
            <a:ext cx="3433822" cy="154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158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版面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76"/>
          <p:cNvSpPr/>
          <p:nvPr userDrawn="1"/>
        </p:nvSpPr>
        <p:spPr>
          <a:xfrm rot="10800000">
            <a:off x="-2" y="-1"/>
            <a:ext cx="10266745" cy="1365812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0 w 5447208"/>
              <a:gd name="connsiteY0" fmla="*/ 0 h 4989464"/>
              <a:gd name="connsiteX1" fmla="*/ 5447208 w 5447208"/>
              <a:gd name="connsiteY1" fmla="*/ 1828 h 4989464"/>
              <a:gd name="connsiteX2" fmla="*/ 5447208 w 5447208"/>
              <a:gd name="connsiteY2" fmla="*/ 4989464 h 4989464"/>
              <a:gd name="connsiteX3" fmla="*/ 1776613 w 5447208"/>
              <a:gd name="connsiteY3" fmla="*/ 4973423 h 4989464"/>
              <a:gd name="connsiteX4" fmla="*/ 0 w 5447208"/>
              <a:gd name="connsiteY4" fmla="*/ 0 h 4989464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3709585 w 7380180"/>
              <a:gd name="connsiteY3" fmla="*/ 5004298 h 5020339"/>
              <a:gd name="connsiteX4" fmla="*/ 0 w 7380180"/>
              <a:gd name="connsiteY4" fmla="*/ 0 h 5020339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2239600 w 7380180"/>
              <a:gd name="connsiteY3" fmla="*/ 5004298 h 5020339"/>
              <a:gd name="connsiteX4" fmla="*/ 0 w 7380180"/>
              <a:gd name="connsiteY4" fmla="*/ 0 h 5020339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927083 w 7067663"/>
              <a:gd name="connsiteY3" fmla="*/ 4971595 h 4987636"/>
              <a:gd name="connsiteX4" fmla="*/ 0 w 7067663"/>
              <a:gd name="connsiteY4" fmla="*/ 29053 h 4987636"/>
              <a:gd name="connsiteX0" fmla="*/ 0 w 7067663"/>
              <a:gd name="connsiteY0" fmla="*/ 29053 h 5002473"/>
              <a:gd name="connsiteX1" fmla="*/ 7067663 w 7067663"/>
              <a:gd name="connsiteY1" fmla="*/ 0 h 5002473"/>
              <a:gd name="connsiteX2" fmla="*/ 7067663 w 7067663"/>
              <a:gd name="connsiteY2" fmla="*/ 4987636 h 5002473"/>
              <a:gd name="connsiteX3" fmla="*/ 1927083 w 7067663"/>
              <a:gd name="connsiteY3" fmla="*/ 5002473 h 5002473"/>
              <a:gd name="connsiteX4" fmla="*/ 0 w 7067663"/>
              <a:gd name="connsiteY4" fmla="*/ 29053 h 5002473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875620 w 7067663"/>
              <a:gd name="connsiteY3" fmla="*/ 4971598 h 4987636"/>
              <a:gd name="connsiteX4" fmla="*/ 0 w 7067663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1481066 w 6673109"/>
              <a:gd name="connsiteY3" fmla="*/ 4971598 h 4987636"/>
              <a:gd name="connsiteX4" fmla="*/ 0 w 6673109"/>
              <a:gd name="connsiteY4" fmla="*/ 29053 h 498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3109" h="4987636">
                <a:moveTo>
                  <a:pt x="0" y="29053"/>
                </a:moveTo>
                <a:lnTo>
                  <a:pt x="6673109" y="0"/>
                </a:lnTo>
                <a:lnTo>
                  <a:pt x="6673109" y="4987636"/>
                </a:lnTo>
                <a:lnTo>
                  <a:pt x="1481066" y="4971598"/>
                </a:lnTo>
                <a:lnTo>
                  <a:pt x="0" y="29053"/>
                </a:lnTo>
                <a:close/>
              </a:path>
            </a:pathLst>
          </a:cu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矩形 76"/>
          <p:cNvSpPr/>
          <p:nvPr userDrawn="1"/>
        </p:nvSpPr>
        <p:spPr>
          <a:xfrm rot="10800000" flipH="1">
            <a:off x="7500395" y="0"/>
            <a:ext cx="4691605" cy="1365812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0 w 5447208"/>
              <a:gd name="connsiteY0" fmla="*/ 0 h 4989464"/>
              <a:gd name="connsiteX1" fmla="*/ 5447208 w 5447208"/>
              <a:gd name="connsiteY1" fmla="*/ 1828 h 4989464"/>
              <a:gd name="connsiteX2" fmla="*/ 5447208 w 5447208"/>
              <a:gd name="connsiteY2" fmla="*/ 4989464 h 4989464"/>
              <a:gd name="connsiteX3" fmla="*/ 1776613 w 5447208"/>
              <a:gd name="connsiteY3" fmla="*/ 4973423 h 4989464"/>
              <a:gd name="connsiteX4" fmla="*/ 0 w 5447208"/>
              <a:gd name="connsiteY4" fmla="*/ 0 h 4989464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3709585 w 7380180"/>
              <a:gd name="connsiteY3" fmla="*/ 5004298 h 5020339"/>
              <a:gd name="connsiteX4" fmla="*/ 0 w 7380180"/>
              <a:gd name="connsiteY4" fmla="*/ 0 h 5020339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2239600 w 7380180"/>
              <a:gd name="connsiteY3" fmla="*/ 5004298 h 5020339"/>
              <a:gd name="connsiteX4" fmla="*/ 0 w 7380180"/>
              <a:gd name="connsiteY4" fmla="*/ 0 h 5020339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927083 w 7067663"/>
              <a:gd name="connsiteY3" fmla="*/ 4971595 h 4987636"/>
              <a:gd name="connsiteX4" fmla="*/ 0 w 7067663"/>
              <a:gd name="connsiteY4" fmla="*/ 29053 h 4987636"/>
              <a:gd name="connsiteX0" fmla="*/ 0 w 7067663"/>
              <a:gd name="connsiteY0" fmla="*/ 29053 h 5002473"/>
              <a:gd name="connsiteX1" fmla="*/ 7067663 w 7067663"/>
              <a:gd name="connsiteY1" fmla="*/ 0 h 5002473"/>
              <a:gd name="connsiteX2" fmla="*/ 7067663 w 7067663"/>
              <a:gd name="connsiteY2" fmla="*/ 4987636 h 5002473"/>
              <a:gd name="connsiteX3" fmla="*/ 1927083 w 7067663"/>
              <a:gd name="connsiteY3" fmla="*/ 5002473 h 5002473"/>
              <a:gd name="connsiteX4" fmla="*/ 0 w 7067663"/>
              <a:gd name="connsiteY4" fmla="*/ 29053 h 5002473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875620 w 7067663"/>
              <a:gd name="connsiteY3" fmla="*/ 4971598 h 4987636"/>
              <a:gd name="connsiteX4" fmla="*/ 0 w 7067663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1481066 w 6673109"/>
              <a:gd name="connsiteY3" fmla="*/ 4971598 h 4987636"/>
              <a:gd name="connsiteX4" fmla="*/ 0 w 6673109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2316991 w 6673109"/>
              <a:gd name="connsiteY3" fmla="*/ 4971597 h 4987636"/>
              <a:gd name="connsiteX4" fmla="*/ 0 w 6673109"/>
              <a:gd name="connsiteY4" fmla="*/ 29053 h 498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3109" h="4987636">
                <a:moveTo>
                  <a:pt x="0" y="29053"/>
                </a:moveTo>
                <a:lnTo>
                  <a:pt x="6673109" y="0"/>
                </a:lnTo>
                <a:lnTo>
                  <a:pt x="6673109" y="4987636"/>
                </a:lnTo>
                <a:lnTo>
                  <a:pt x="2316991" y="4971597"/>
                </a:lnTo>
                <a:lnTo>
                  <a:pt x="0" y="29053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1365813"/>
            <a:ext cx="12192000" cy="5492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文本占位符 12"/>
          <p:cNvSpPr>
            <a:spLocks noGrp="1"/>
          </p:cNvSpPr>
          <p:nvPr>
            <p:ph type="body" sz="quarter" idx="10" hasCustomPrompt="1"/>
          </p:nvPr>
        </p:nvSpPr>
        <p:spPr>
          <a:xfrm>
            <a:off x="569088" y="569315"/>
            <a:ext cx="11053823" cy="5650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 b="1" i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kumimoji="1" lang="zh-CN" altLang="en-US"/>
              <a:t>单击此处编辑本页标题</a:t>
            </a:r>
          </a:p>
        </p:txBody>
      </p:sp>
      <p:sp>
        <p:nvSpPr>
          <p:cNvPr id="57" name="文本占位符 56"/>
          <p:cNvSpPr>
            <a:spLocks noGrp="1"/>
          </p:cNvSpPr>
          <p:nvPr>
            <p:ph type="body" sz="quarter" idx="11" hasCustomPrompt="1"/>
          </p:nvPr>
        </p:nvSpPr>
        <p:spPr>
          <a:xfrm>
            <a:off x="569088" y="1620456"/>
            <a:ext cx="6178953" cy="466459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400" b="0" i="0">
                <a:latin typeface="Source Han Sans CN Medium" charset="-122"/>
                <a:ea typeface="Source Han Sans CN Medium" charset="-122"/>
                <a:cs typeface="Source Han Sans CN Medium" charset="-122"/>
              </a:defRPr>
            </a:lvl1pPr>
          </a:lstStyle>
          <a:p>
            <a:pPr lvl="0"/>
            <a:r>
              <a:rPr kumimoji="1" lang="zh-CN" altLang="en-US"/>
              <a:t>单击此处编辑步骤、知识点</a:t>
            </a:r>
            <a:endParaRPr kumimoji="1" lang="en-US" altLang="zh-CN"/>
          </a:p>
        </p:txBody>
      </p:sp>
      <p:sp>
        <p:nvSpPr>
          <p:cNvPr id="59" name="图片占位符 58"/>
          <p:cNvSpPr>
            <a:spLocks noGrp="1"/>
          </p:cNvSpPr>
          <p:nvPr>
            <p:ph type="pic" sz="quarter" idx="12"/>
          </p:nvPr>
        </p:nvSpPr>
        <p:spPr>
          <a:xfrm>
            <a:off x="7013575" y="1620456"/>
            <a:ext cx="4609336" cy="466459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3174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节回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3125164" y="0"/>
            <a:ext cx="9066836" cy="1215343"/>
          </a:xfrm>
          <a:custGeom>
            <a:avLst/>
            <a:gdLst>
              <a:gd name="connsiteX0" fmla="*/ 0 w 12192000"/>
              <a:gd name="connsiteY0" fmla="*/ 0 h 1215343"/>
              <a:gd name="connsiteX1" fmla="*/ 12192000 w 12192000"/>
              <a:gd name="connsiteY1" fmla="*/ 0 h 1215343"/>
              <a:gd name="connsiteX2" fmla="*/ 12192000 w 12192000"/>
              <a:gd name="connsiteY2" fmla="*/ 1215343 h 1215343"/>
              <a:gd name="connsiteX3" fmla="*/ 0 w 12192000"/>
              <a:gd name="connsiteY3" fmla="*/ 1215343 h 1215343"/>
              <a:gd name="connsiteX4" fmla="*/ 0 w 12192000"/>
              <a:gd name="connsiteY4" fmla="*/ 0 h 1215343"/>
              <a:gd name="connsiteX0" fmla="*/ 0 w 12192000"/>
              <a:gd name="connsiteY0" fmla="*/ 0 h 1226918"/>
              <a:gd name="connsiteX1" fmla="*/ 12192000 w 12192000"/>
              <a:gd name="connsiteY1" fmla="*/ 0 h 1226918"/>
              <a:gd name="connsiteX2" fmla="*/ 12192000 w 12192000"/>
              <a:gd name="connsiteY2" fmla="*/ 1215343 h 1226918"/>
              <a:gd name="connsiteX3" fmla="*/ 6967959 w 12192000"/>
              <a:gd name="connsiteY3" fmla="*/ 1226918 h 1226918"/>
              <a:gd name="connsiteX4" fmla="*/ 0 w 12192000"/>
              <a:gd name="connsiteY4" fmla="*/ 0 h 1226918"/>
              <a:gd name="connsiteX0" fmla="*/ 0 w 7666299"/>
              <a:gd name="connsiteY0" fmla="*/ 11575 h 1226918"/>
              <a:gd name="connsiteX1" fmla="*/ 7666299 w 7666299"/>
              <a:gd name="connsiteY1" fmla="*/ 0 h 1226918"/>
              <a:gd name="connsiteX2" fmla="*/ 7666299 w 7666299"/>
              <a:gd name="connsiteY2" fmla="*/ 1215343 h 1226918"/>
              <a:gd name="connsiteX3" fmla="*/ 2442258 w 7666299"/>
              <a:gd name="connsiteY3" fmla="*/ 1226918 h 1226918"/>
              <a:gd name="connsiteX4" fmla="*/ 0 w 7666299"/>
              <a:gd name="connsiteY4" fmla="*/ 11575 h 1226918"/>
              <a:gd name="connsiteX0" fmla="*/ 1400537 w 9066836"/>
              <a:gd name="connsiteY0" fmla="*/ 11575 h 1215343"/>
              <a:gd name="connsiteX1" fmla="*/ 9066836 w 9066836"/>
              <a:gd name="connsiteY1" fmla="*/ 0 h 1215343"/>
              <a:gd name="connsiteX2" fmla="*/ 9066836 w 9066836"/>
              <a:gd name="connsiteY2" fmla="*/ 1215343 h 1215343"/>
              <a:gd name="connsiteX3" fmla="*/ 0 w 9066836"/>
              <a:gd name="connsiteY3" fmla="*/ 1203769 h 1215343"/>
              <a:gd name="connsiteX4" fmla="*/ 1400537 w 9066836"/>
              <a:gd name="connsiteY4" fmla="*/ 11575 h 1215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66836" h="1215343">
                <a:moveTo>
                  <a:pt x="1400537" y="11575"/>
                </a:moveTo>
                <a:lnTo>
                  <a:pt x="9066836" y="0"/>
                </a:lnTo>
                <a:lnTo>
                  <a:pt x="9066836" y="1215343"/>
                </a:lnTo>
                <a:lnTo>
                  <a:pt x="0" y="1203769"/>
                </a:lnTo>
                <a:lnTo>
                  <a:pt x="1400537" y="11575"/>
                </a:lnTo>
                <a:close/>
              </a:path>
            </a:pathLst>
          </a:cu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1215343"/>
            <a:ext cx="12192000" cy="564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占位符 56"/>
          <p:cNvSpPr>
            <a:spLocks noGrp="1"/>
          </p:cNvSpPr>
          <p:nvPr>
            <p:ph type="body" sz="quarter" idx="11" hasCustomPrompt="1"/>
          </p:nvPr>
        </p:nvSpPr>
        <p:spPr>
          <a:xfrm>
            <a:off x="569089" y="1365813"/>
            <a:ext cx="11053822" cy="4988688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400" b="0" i="0">
                <a:latin typeface="Source Han Sans CN Medium" charset="-122"/>
                <a:ea typeface="Source Han Sans CN Medium" charset="-122"/>
                <a:cs typeface="Source Han Sans CN Medium" charset="-122"/>
              </a:defRPr>
            </a:lvl1pPr>
          </a:lstStyle>
          <a:p>
            <a:pPr lvl="0"/>
            <a:r>
              <a:rPr kumimoji="1" lang="zh-CN" altLang="en-US"/>
              <a:t>单击此处编辑步骤、知识点</a:t>
            </a:r>
            <a:endParaRPr kumimoji="1" lang="en-US" altLang="zh-CN"/>
          </a:p>
        </p:txBody>
      </p:sp>
      <p:sp>
        <p:nvSpPr>
          <p:cNvPr id="2" name="文本框 1"/>
          <p:cNvSpPr txBox="1"/>
          <p:nvPr userDrawn="1"/>
        </p:nvSpPr>
        <p:spPr>
          <a:xfrm>
            <a:off x="569089" y="569927"/>
            <a:ext cx="2708476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3200" b="0" i="0" dirty="0">
                <a:solidFill>
                  <a:schemeClr val="bg1"/>
                </a:solidFill>
                <a:latin typeface="AliHYAiHei-Beta" charset="-122"/>
                <a:ea typeface="AliHYAiHei-Beta" charset="-122"/>
                <a:cs typeface="AliHYAiHei-Beta" charset="-122"/>
              </a:rPr>
              <a:t>上节回顾</a:t>
            </a:r>
          </a:p>
        </p:txBody>
      </p:sp>
    </p:spTree>
    <p:extLst>
      <p:ext uri="{BB962C8B-B14F-4D97-AF65-F5344CB8AC3E}">
        <p14:creationId xmlns:p14="http://schemas.microsoft.com/office/powerpoint/2010/main" val="1611935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76"/>
          <p:cNvSpPr/>
          <p:nvPr userDrawn="1"/>
        </p:nvSpPr>
        <p:spPr>
          <a:xfrm flipH="1">
            <a:off x="-1" y="0"/>
            <a:ext cx="10833904" cy="6860749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4612613 w 10059821"/>
              <a:gd name="connsiteY0" fmla="*/ 0 h 6861539"/>
              <a:gd name="connsiteX1" fmla="*/ 10059821 w 10059821"/>
              <a:gd name="connsiteY1" fmla="*/ 1828 h 6861539"/>
              <a:gd name="connsiteX2" fmla="*/ 10059821 w 10059821"/>
              <a:gd name="connsiteY2" fmla="*/ 4989464 h 6861539"/>
              <a:gd name="connsiteX3" fmla="*/ 0 w 10059821"/>
              <a:gd name="connsiteY3" fmla="*/ 6861539 h 6861539"/>
              <a:gd name="connsiteX4" fmla="*/ 4612613 w 10059821"/>
              <a:gd name="connsiteY4" fmla="*/ 0 h 6861539"/>
              <a:gd name="connsiteX0" fmla="*/ 4612613 w 10059821"/>
              <a:gd name="connsiteY0" fmla="*/ 0 h 6865998"/>
              <a:gd name="connsiteX1" fmla="*/ 10059821 w 10059821"/>
              <a:gd name="connsiteY1" fmla="*/ 1828 h 6865998"/>
              <a:gd name="connsiteX2" fmla="*/ 10036672 w 10059821"/>
              <a:gd name="connsiteY2" fmla="*/ 6865998 h 6865998"/>
              <a:gd name="connsiteX3" fmla="*/ 0 w 10059821"/>
              <a:gd name="connsiteY3" fmla="*/ 6861539 h 6865998"/>
              <a:gd name="connsiteX4" fmla="*/ 4612613 w 10059821"/>
              <a:gd name="connsiteY4" fmla="*/ 0 h 686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9821" h="6865998">
                <a:moveTo>
                  <a:pt x="4612613" y="0"/>
                </a:moveTo>
                <a:lnTo>
                  <a:pt x="10059821" y="1828"/>
                </a:lnTo>
                <a:cubicBezTo>
                  <a:pt x="10052105" y="2289885"/>
                  <a:pt x="10044388" y="4577941"/>
                  <a:pt x="10036672" y="6865998"/>
                </a:cubicBezTo>
                <a:lnTo>
                  <a:pt x="0" y="6861539"/>
                </a:lnTo>
                <a:lnTo>
                  <a:pt x="4612613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76"/>
          <p:cNvSpPr/>
          <p:nvPr userDrawn="1"/>
        </p:nvSpPr>
        <p:spPr>
          <a:xfrm rot="10800000">
            <a:off x="-2" y="0"/>
            <a:ext cx="9398644" cy="1620456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0 w 5447208"/>
              <a:gd name="connsiteY0" fmla="*/ 0 h 4989464"/>
              <a:gd name="connsiteX1" fmla="*/ 5447208 w 5447208"/>
              <a:gd name="connsiteY1" fmla="*/ 1828 h 4989464"/>
              <a:gd name="connsiteX2" fmla="*/ 5447208 w 5447208"/>
              <a:gd name="connsiteY2" fmla="*/ 4989464 h 4989464"/>
              <a:gd name="connsiteX3" fmla="*/ 1776613 w 5447208"/>
              <a:gd name="connsiteY3" fmla="*/ 4973423 h 4989464"/>
              <a:gd name="connsiteX4" fmla="*/ 0 w 5447208"/>
              <a:gd name="connsiteY4" fmla="*/ 0 h 4989464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3709585 w 7380180"/>
              <a:gd name="connsiteY3" fmla="*/ 5004298 h 5020339"/>
              <a:gd name="connsiteX4" fmla="*/ 0 w 7380180"/>
              <a:gd name="connsiteY4" fmla="*/ 0 h 5020339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2239600 w 7380180"/>
              <a:gd name="connsiteY3" fmla="*/ 5004298 h 5020339"/>
              <a:gd name="connsiteX4" fmla="*/ 0 w 7380180"/>
              <a:gd name="connsiteY4" fmla="*/ 0 h 5020339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927083 w 7067663"/>
              <a:gd name="connsiteY3" fmla="*/ 4971595 h 4987636"/>
              <a:gd name="connsiteX4" fmla="*/ 0 w 7067663"/>
              <a:gd name="connsiteY4" fmla="*/ 29053 h 4987636"/>
              <a:gd name="connsiteX0" fmla="*/ 0 w 7067663"/>
              <a:gd name="connsiteY0" fmla="*/ 29053 h 5002473"/>
              <a:gd name="connsiteX1" fmla="*/ 7067663 w 7067663"/>
              <a:gd name="connsiteY1" fmla="*/ 0 h 5002473"/>
              <a:gd name="connsiteX2" fmla="*/ 7067663 w 7067663"/>
              <a:gd name="connsiteY2" fmla="*/ 4987636 h 5002473"/>
              <a:gd name="connsiteX3" fmla="*/ 1927083 w 7067663"/>
              <a:gd name="connsiteY3" fmla="*/ 5002473 h 5002473"/>
              <a:gd name="connsiteX4" fmla="*/ 0 w 7067663"/>
              <a:gd name="connsiteY4" fmla="*/ 29053 h 5002473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875620 w 7067663"/>
              <a:gd name="connsiteY3" fmla="*/ 4971598 h 4987636"/>
              <a:gd name="connsiteX4" fmla="*/ 0 w 7067663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1481066 w 6673109"/>
              <a:gd name="connsiteY3" fmla="*/ 4971598 h 4987636"/>
              <a:gd name="connsiteX4" fmla="*/ 0 w 6673109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245940 w 6673109"/>
              <a:gd name="connsiteY3" fmla="*/ 4971598 h 4987636"/>
              <a:gd name="connsiteX4" fmla="*/ 0 w 6673109"/>
              <a:gd name="connsiteY4" fmla="*/ 29053 h 4987636"/>
              <a:gd name="connsiteX0" fmla="*/ 1040649 w 6427169"/>
              <a:gd name="connsiteY0" fmla="*/ 29053 h 4987636"/>
              <a:gd name="connsiteX1" fmla="*/ 6427169 w 6427169"/>
              <a:gd name="connsiteY1" fmla="*/ 0 h 4987636"/>
              <a:gd name="connsiteX2" fmla="*/ 6427169 w 6427169"/>
              <a:gd name="connsiteY2" fmla="*/ 4987636 h 4987636"/>
              <a:gd name="connsiteX3" fmla="*/ 0 w 6427169"/>
              <a:gd name="connsiteY3" fmla="*/ 4971598 h 4987636"/>
              <a:gd name="connsiteX4" fmla="*/ 1040649 w 6427169"/>
              <a:gd name="connsiteY4" fmla="*/ 29053 h 4987636"/>
              <a:gd name="connsiteX0" fmla="*/ 903413 w 6289933"/>
              <a:gd name="connsiteY0" fmla="*/ 29053 h 4987636"/>
              <a:gd name="connsiteX1" fmla="*/ 6289933 w 6289933"/>
              <a:gd name="connsiteY1" fmla="*/ 0 h 4987636"/>
              <a:gd name="connsiteX2" fmla="*/ 6289933 w 6289933"/>
              <a:gd name="connsiteY2" fmla="*/ 4987636 h 4987636"/>
              <a:gd name="connsiteX3" fmla="*/ 0 w 6289933"/>
              <a:gd name="connsiteY3" fmla="*/ 4940723 h 4987636"/>
              <a:gd name="connsiteX4" fmla="*/ 903413 w 6289933"/>
              <a:gd name="connsiteY4" fmla="*/ 29053 h 498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9933" h="4987636">
                <a:moveTo>
                  <a:pt x="903413" y="29053"/>
                </a:moveTo>
                <a:lnTo>
                  <a:pt x="6289933" y="0"/>
                </a:lnTo>
                <a:lnTo>
                  <a:pt x="6289933" y="4987636"/>
                </a:lnTo>
                <a:lnTo>
                  <a:pt x="0" y="4940723"/>
                </a:lnTo>
                <a:lnTo>
                  <a:pt x="903413" y="29053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523297" y="653810"/>
            <a:ext cx="2312499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3200" b="0" i="0">
                <a:solidFill>
                  <a:schemeClr val="bg1"/>
                </a:solidFill>
                <a:latin typeface="AliHYAiHei-Beta" charset="-122"/>
                <a:ea typeface="AliHYAiHei-Beta" charset="-122"/>
                <a:cs typeface="AliHYAiHei-Beta" charset="-122"/>
              </a:rPr>
              <a:t>本节目录</a:t>
            </a:r>
          </a:p>
        </p:txBody>
      </p:sp>
      <p:sp>
        <p:nvSpPr>
          <p:cNvPr id="7" name="文本占位符 56"/>
          <p:cNvSpPr>
            <a:spLocks noGrp="1"/>
          </p:cNvSpPr>
          <p:nvPr>
            <p:ph type="body" sz="quarter" idx="11" hasCustomPrompt="1"/>
          </p:nvPr>
        </p:nvSpPr>
        <p:spPr>
          <a:xfrm>
            <a:off x="569088" y="1620456"/>
            <a:ext cx="10774102" cy="466459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400" b="0" i="0">
                <a:solidFill>
                  <a:schemeClr val="bg1"/>
                </a:solidFill>
                <a:latin typeface="Source Han Sans CN Medium" charset="-122"/>
                <a:ea typeface="Source Han Sans CN Medium" charset="-122"/>
                <a:cs typeface="Source Han Sans CN Medium" charset="-122"/>
              </a:defRPr>
            </a:lvl1pPr>
          </a:lstStyle>
          <a:p>
            <a:pPr lvl="0"/>
            <a:r>
              <a:rPr kumimoji="1" lang="zh-CN" altLang="en-US"/>
              <a:t>单击此处编辑知识点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2104036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76"/>
          <p:cNvSpPr/>
          <p:nvPr userDrawn="1"/>
        </p:nvSpPr>
        <p:spPr>
          <a:xfrm>
            <a:off x="2132179" y="0"/>
            <a:ext cx="10059821" cy="6860749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4612613 w 10059821"/>
              <a:gd name="connsiteY0" fmla="*/ 0 h 6861539"/>
              <a:gd name="connsiteX1" fmla="*/ 10059821 w 10059821"/>
              <a:gd name="connsiteY1" fmla="*/ 1828 h 6861539"/>
              <a:gd name="connsiteX2" fmla="*/ 10059821 w 10059821"/>
              <a:gd name="connsiteY2" fmla="*/ 4989464 h 6861539"/>
              <a:gd name="connsiteX3" fmla="*/ 0 w 10059821"/>
              <a:gd name="connsiteY3" fmla="*/ 6861539 h 6861539"/>
              <a:gd name="connsiteX4" fmla="*/ 4612613 w 10059821"/>
              <a:gd name="connsiteY4" fmla="*/ 0 h 6861539"/>
              <a:gd name="connsiteX0" fmla="*/ 4612613 w 10059821"/>
              <a:gd name="connsiteY0" fmla="*/ 0 h 6865998"/>
              <a:gd name="connsiteX1" fmla="*/ 10059821 w 10059821"/>
              <a:gd name="connsiteY1" fmla="*/ 1828 h 6865998"/>
              <a:gd name="connsiteX2" fmla="*/ 10036672 w 10059821"/>
              <a:gd name="connsiteY2" fmla="*/ 6865998 h 6865998"/>
              <a:gd name="connsiteX3" fmla="*/ 0 w 10059821"/>
              <a:gd name="connsiteY3" fmla="*/ 6861539 h 6865998"/>
              <a:gd name="connsiteX4" fmla="*/ 4612613 w 10059821"/>
              <a:gd name="connsiteY4" fmla="*/ 0 h 686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9821" h="6865998">
                <a:moveTo>
                  <a:pt x="4612613" y="0"/>
                </a:moveTo>
                <a:lnTo>
                  <a:pt x="10059821" y="1828"/>
                </a:lnTo>
                <a:cubicBezTo>
                  <a:pt x="10052105" y="2289885"/>
                  <a:pt x="10044388" y="4577941"/>
                  <a:pt x="10036672" y="6865998"/>
                </a:cubicBezTo>
                <a:lnTo>
                  <a:pt x="0" y="6861539"/>
                </a:lnTo>
                <a:lnTo>
                  <a:pt x="4612613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76"/>
          <p:cNvSpPr/>
          <p:nvPr userDrawn="1"/>
        </p:nvSpPr>
        <p:spPr>
          <a:xfrm rot="10800000">
            <a:off x="-3" y="4987635"/>
            <a:ext cx="9005105" cy="1869678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0 w 5447208"/>
              <a:gd name="connsiteY0" fmla="*/ 0 h 4989464"/>
              <a:gd name="connsiteX1" fmla="*/ 5447208 w 5447208"/>
              <a:gd name="connsiteY1" fmla="*/ 1828 h 4989464"/>
              <a:gd name="connsiteX2" fmla="*/ 5447208 w 5447208"/>
              <a:gd name="connsiteY2" fmla="*/ 4989464 h 4989464"/>
              <a:gd name="connsiteX3" fmla="*/ 1776613 w 5447208"/>
              <a:gd name="connsiteY3" fmla="*/ 4973423 h 4989464"/>
              <a:gd name="connsiteX4" fmla="*/ 0 w 5447208"/>
              <a:gd name="connsiteY4" fmla="*/ 0 h 4989464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3709585 w 7380180"/>
              <a:gd name="connsiteY3" fmla="*/ 5004298 h 5020339"/>
              <a:gd name="connsiteX4" fmla="*/ 0 w 7380180"/>
              <a:gd name="connsiteY4" fmla="*/ 0 h 5020339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2239600 w 7380180"/>
              <a:gd name="connsiteY3" fmla="*/ 5004298 h 5020339"/>
              <a:gd name="connsiteX4" fmla="*/ 0 w 7380180"/>
              <a:gd name="connsiteY4" fmla="*/ 0 h 5020339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927083 w 7067663"/>
              <a:gd name="connsiteY3" fmla="*/ 4971595 h 4987636"/>
              <a:gd name="connsiteX4" fmla="*/ 0 w 7067663"/>
              <a:gd name="connsiteY4" fmla="*/ 29053 h 4987636"/>
              <a:gd name="connsiteX0" fmla="*/ 0 w 7067663"/>
              <a:gd name="connsiteY0" fmla="*/ 29053 h 5002473"/>
              <a:gd name="connsiteX1" fmla="*/ 7067663 w 7067663"/>
              <a:gd name="connsiteY1" fmla="*/ 0 h 5002473"/>
              <a:gd name="connsiteX2" fmla="*/ 7067663 w 7067663"/>
              <a:gd name="connsiteY2" fmla="*/ 4987636 h 5002473"/>
              <a:gd name="connsiteX3" fmla="*/ 1927083 w 7067663"/>
              <a:gd name="connsiteY3" fmla="*/ 5002473 h 5002473"/>
              <a:gd name="connsiteX4" fmla="*/ 0 w 7067663"/>
              <a:gd name="connsiteY4" fmla="*/ 29053 h 5002473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875620 w 7067663"/>
              <a:gd name="connsiteY3" fmla="*/ 4971598 h 4987636"/>
              <a:gd name="connsiteX4" fmla="*/ 0 w 7067663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1481066 w 6673109"/>
              <a:gd name="connsiteY3" fmla="*/ 4971598 h 4987636"/>
              <a:gd name="connsiteX4" fmla="*/ 0 w 6673109"/>
              <a:gd name="connsiteY4" fmla="*/ 29053 h 498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3109" h="4987636">
                <a:moveTo>
                  <a:pt x="0" y="29053"/>
                </a:moveTo>
                <a:lnTo>
                  <a:pt x="6673109" y="0"/>
                </a:lnTo>
                <a:lnTo>
                  <a:pt x="6673109" y="4987636"/>
                </a:lnTo>
                <a:lnTo>
                  <a:pt x="1481066" y="4971598"/>
                </a:lnTo>
                <a:lnTo>
                  <a:pt x="0" y="29053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245328" y="3365588"/>
            <a:ext cx="11701346" cy="63925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AliHYAiHei-Beta" charset="-122"/>
                <a:ea typeface="AliHYAiHei-Beta" charset="-122"/>
                <a:cs typeface="AliHYAiHei-Beta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kumimoji="1" lang="zh-CN" altLang="en-US"/>
              <a:t>单击此处编辑版本和修订日期</a:t>
            </a:r>
          </a:p>
        </p:txBody>
      </p:sp>
      <p:sp>
        <p:nvSpPr>
          <p:cNvPr id="11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245328" y="2587208"/>
            <a:ext cx="11701346" cy="5739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0" i="0">
                <a:solidFill>
                  <a:schemeClr val="bg1"/>
                </a:solidFill>
                <a:latin typeface="AliHYAiHei-Beta" charset="-122"/>
                <a:ea typeface="AliHYAiHei-Beta" charset="-122"/>
                <a:cs typeface="AliHYAiHei-Beta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kumimoji="1" lang="zh-CN" altLang="en-US"/>
              <a:t>单击此处编辑编号</a:t>
            </a:r>
          </a:p>
        </p:txBody>
      </p:sp>
    </p:spTree>
    <p:extLst>
      <p:ext uri="{BB962C8B-B14F-4D97-AF65-F5344CB8AC3E}">
        <p14:creationId xmlns:p14="http://schemas.microsoft.com/office/powerpoint/2010/main" val="667301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版面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76"/>
          <p:cNvSpPr/>
          <p:nvPr userDrawn="1"/>
        </p:nvSpPr>
        <p:spPr>
          <a:xfrm rot="10800000">
            <a:off x="-2" y="-1"/>
            <a:ext cx="10266745" cy="1365812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0 w 5447208"/>
              <a:gd name="connsiteY0" fmla="*/ 0 h 4989464"/>
              <a:gd name="connsiteX1" fmla="*/ 5447208 w 5447208"/>
              <a:gd name="connsiteY1" fmla="*/ 1828 h 4989464"/>
              <a:gd name="connsiteX2" fmla="*/ 5447208 w 5447208"/>
              <a:gd name="connsiteY2" fmla="*/ 4989464 h 4989464"/>
              <a:gd name="connsiteX3" fmla="*/ 1776613 w 5447208"/>
              <a:gd name="connsiteY3" fmla="*/ 4973423 h 4989464"/>
              <a:gd name="connsiteX4" fmla="*/ 0 w 5447208"/>
              <a:gd name="connsiteY4" fmla="*/ 0 h 4989464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3709585 w 7380180"/>
              <a:gd name="connsiteY3" fmla="*/ 5004298 h 5020339"/>
              <a:gd name="connsiteX4" fmla="*/ 0 w 7380180"/>
              <a:gd name="connsiteY4" fmla="*/ 0 h 5020339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2239600 w 7380180"/>
              <a:gd name="connsiteY3" fmla="*/ 5004298 h 5020339"/>
              <a:gd name="connsiteX4" fmla="*/ 0 w 7380180"/>
              <a:gd name="connsiteY4" fmla="*/ 0 h 5020339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927083 w 7067663"/>
              <a:gd name="connsiteY3" fmla="*/ 4971595 h 4987636"/>
              <a:gd name="connsiteX4" fmla="*/ 0 w 7067663"/>
              <a:gd name="connsiteY4" fmla="*/ 29053 h 4987636"/>
              <a:gd name="connsiteX0" fmla="*/ 0 w 7067663"/>
              <a:gd name="connsiteY0" fmla="*/ 29053 h 5002473"/>
              <a:gd name="connsiteX1" fmla="*/ 7067663 w 7067663"/>
              <a:gd name="connsiteY1" fmla="*/ 0 h 5002473"/>
              <a:gd name="connsiteX2" fmla="*/ 7067663 w 7067663"/>
              <a:gd name="connsiteY2" fmla="*/ 4987636 h 5002473"/>
              <a:gd name="connsiteX3" fmla="*/ 1927083 w 7067663"/>
              <a:gd name="connsiteY3" fmla="*/ 5002473 h 5002473"/>
              <a:gd name="connsiteX4" fmla="*/ 0 w 7067663"/>
              <a:gd name="connsiteY4" fmla="*/ 29053 h 5002473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875620 w 7067663"/>
              <a:gd name="connsiteY3" fmla="*/ 4971598 h 4987636"/>
              <a:gd name="connsiteX4" fmla="*/ 0 w 7067663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1481066 w 6673109"/>
              <a:gd name="connsiteY3" fmla="*/ 4971598 h 4987636"/>
              <a:gd name="connsiteX4" fmla="*/ 0 w 6673109"/>
              <a:gd name="connsiteY4" fmla="*/ 29053 h 498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3109" h="4987636">
                <a:moveTo>
                  <a:pt x="0" y="29053"/>
                </a:moveTo>
                <a:lnTo>
                  <a:pt x="6673109" y="0"/>
                </a:lnTo>
                <a:lnTo>
                  <a:pt x="6673109" y="4987636"/>
                </a:lnTo>
                <a:lnTo>
                  <a:pt x="1481066" y="4971598"/>
                </a:lnTo>
                <a:lnTo>
                  <a:pt x="0" y="29053"/>
                </a:lnTo>
                <a:close/>
              </a:path>
            </a:pathLst>
          </a:cu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矩形 76"/>
          <p:cNvSpPr/>
          <p:nvPr userDrawn="1"/>
        </p:nvSpPr>
        <p:spPr>
          <a:xfrm rot="10800000" flipH="1">
            <a:off x="7500395" y="0"/>
            <a:ext cx="4691605" cy="1365812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0 w 5447208"/>
              <a:gd name="connsiteY0" fmla="*/ 0 h 4989464"/>
              <a:gd name="connsiteX1" fmla="*/ 5447208 w 5447208"/>
              <a:gd name="connsiteY1" fmla="*/ 1828 h 4989464"/>
              <a:gd name="connsiteX2" fmla="*/ 5447208 w 5447208"/>
              <a:gd name="connsiteY2" fmla="*/ 4989464 h 4989464"/>
              <a:gd name="connsiteX3" fmla="*/ 1776613 w 5447208"/>
              <a:gd name="connsiteY3" fmla="*/ 4973423 h 4989464"/>
              <a:gd name="connsiteX4" fmla="*/ 0 w 5447208"/>
              <a:gd name="connsiteY4" fmla="*/ 0 h 4989464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3709585 w 7380180"/>
              <a:gd name="connsiteY3" fmla="*/ 5004298 h 5020339"/>
              <a:gd name="connsiteX4" fmla="*/ 0 w 7380180"/>
              <a:gd name="connsiteY4" fmla="*/ 0 h 5020339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2239600 w 7380180"/>
              <a:gd name="connsiteY3" fmla="*/ 5004298 h 5020339"/>
              <a:gd name="connsiteX4" fmla="*/ 0 w 7380180"/>
              <a:gd name="connsiteY4" fmla="*/ 0 h 5020339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927083 w 7067663"/>
              <a:gd name="connsiteY3" fmla="*/ 4971595 h 4987636"/>
              <a:gd name="connsiteX4" fmla="*/ 0 w 7067663"/>
              <a:gd name="connsiteY4" fmla="*/ 29053 h 4987636"/>
              <a:gd name="connsiteX0" fmla="*/ 0 w 7067663"/>
              <a:gd name="connsiteY0" fmla="*/ 29053 h 5002473"/>
              <a:gd name="connsiteX1" fmla="*/ 7067663 w 7067663"/>
              <a:gd name="connsiteY1" fmla="*/ 0 h 5002473"/>
              <a:gd name="connsiteX2" fmla="*/ 7067663 w 7067663"/>
              <a:gd name="connsiteY2" fmla="*/ 4987636 h 5002473"/>
              <a:gd name="connsiteX3" fmla="*/ 1927083 w 7067663"/>
              <a:gd name="connsiteY3" fmla="*/ 5002473 h 5002473"/>
              <a:gd name="connsiteX4" fmla="*/ 0 w 7067663"/>
              <a:gd name="connsiteY4" fmla="*/ 29053 h 5002473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875620 w 7067663"/>
              <a:gd name="connsiteY3" fmla="*/ 4971598 h 4987636"/>
              <a:gd name="connsiteX4" fmla="*/ 0 w 7067663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1481066 w 6673109"/>
              <a:gd name="connsiteY3" fmla="*/ 4971598 h 4987636"/>
              <a:gd name="connsiteX4" fmla="*/ 0 w 6673109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2316991 w 6673109"/>
              <a:gd name="connsiteY3" fmla="*/ 4971597 h 4987636"/>
              <a:gd name="connsiteX4" fmla="*/ 0 w 6673109"/>
              <a:gd name="connsiteY4" fmla="*/ 29053 h 498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3109" h="4987636">
                <a:moveTo>
                  <a:pt x="0" y="29053"/>
                </a:moveTo>
                <a:lnTo>
                  <a:pt x="6673109" y="0"/>
                </a:lnTo>
                <a:lnTo>
                  <a:pt x="6673109" y="4987636"/>
                </a:lnTo>
                <a:lnTo>
                  <a:pt x="2316991" y="4971597"/>
                </a:lnTo>
                <a:lnTo>
                  <a:pt x="0" y="29053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1365813"/>
            <a:ext cx="12192000" cy="5492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文本占位符 12"/>
          <p:cNvSpPr>
            <a:spLocks noGrp="1"/>
          </p:cNvSpPr>
          <p:nvPr>
            <p:ph type="body" sz="quarter" idx="10" hasCustomPrompt="1"/>
          </p:nvPr>
        </p:nvSpPr>
        <p:spPr>
          <a:xfrm>
            <a:off x="569088" y="569315"/>
            <a:ext cx="8856265" cy="5650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 b="1" i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kumimoji="1" lang="zh-CN" altLang="en-US"/>
              <a:t>单击此处编辑本页标题</a:t>
            </a:r>
          </a:p>
        </p:txBody>
      </p:sp>
      <p:sp>
        <p:nvSpPr>
          <p:cNvPr id="57" name="文本占位符 56"/>
          <p:cNvSpPr>
            <a:spLocks noGrp="1"/>
          </p:cNvSpPr>
          <p:nvPr>
            <p:ph type="body" sz="quarter" idx="11" hasCustomPrompt="1"/>
          </p:nvPr>
        </p:nvSpPr>
        <p:spPr>
          <a:xfrm>
            <a:off x="569088" y="1620456"/>
            <a:ext cx="11033907" cy="466459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400" b="0" i="0">
                <a:latin typeface="Source Han Sans CN Medium" charset="-122"/>
                <a:ea typeface="Source Han Sans CN Medium" charset="-122"/>
                <a:cs typeface="Source Han Sans CN Medium" charset="-122"/>
              </a:defRPr>
            </a:lvl1pPr>
          </a:lstStyle>
          <a:p>
            <a:pPr lvl="0"/>
            <a:r>
              <a:rPr kumimoji="1" lang="zh-CN" altLang="en-US" dirty="0"/>
              <a:t>单击此处编辑步骤、知识点</a:t>
            </a:r>
            <a:endParaRPr kumimoji="1"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0235B0C-A8F8-FF47-B741-1DE9B9CCF6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022" y="-17359"/>
            <a:ext cx="2201978" cy="98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86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版面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6"/>
          <p:cNvSpPr/>
          <p:nvPr userDrawn="1"/>
        </p:nvSpPr>
        <p:spPr>
          <a:xfrm rot="5400000">
            <a:off x="-1168858" y="3819463"/>
            <a:ext cx="4207397" cy="1869678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0 w 5447208"/>
              <a:gd name="connsiteY0" fmla="*/ 0 h 4989464"/>
              <a:gd name="connsiteX1" fmla="*/ 5447208 w 5447208"/>
              <a:gd name="connsiteY1" fmla="*/ 1828 h 4989464"/>
              <a:gd name="connsiteX2" fmla="*/ 5447208 w 5447208"/>
              <a:gd name="connsiteY2" fmla="*/ 4989464 h 4989464"/>
              <a:gd name="connsiteX3" fmla="*/ 1776613 w 5447208"/>
              <a:gd name="connsiteY3" fmla="*/ 4973423 h 4989464"/>
              <a:gd name="connsiteX4" fmla="*/ 0 w 5447208"/>
              <a:gd name="connsiteY4" fmla="*/ 0 h 4989464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3709585 w 7380180"/>
              <a:gd name="connsiteY3" fmla="*/ 5004298 h 5020339"/>
              <a:gd name="connsiteX4" fmla="*/ 0 w 7380180"/>
              <a:gd name="connsiteY4" fmla="*/ 0 h 5020339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2239600 w 7380180"/>
              <a:gd name="connsiteY3" fmla="*/ 5004298 h 5020339"/>
              <a:gd name="connsiteX4" fmla="*/ 0 w 7380180"/>
              <a:gd name="connsiteY4" fmla="*/ 0 h 5020339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927083 w 7067663"/>
              <a:gd name="connsiteY3" fmla="*/ 4971595 h 4987636"/>
              <a:gd name="connsiteX4" fmla="*/ 0 w 7067663"/>
              <a:gd name="connsiteY4" fmla="*/ 29053 h 4987636"/>
              <a:gd name="connsiteX0" fmla="*/ 0 w 7067663"/>
              <a:gd name="connsiteY0" fmla="*/ 29053 h 5002473"/>
              <a:gd name="connsiteX1" fmla="*/ 7067663 w 7067663"/>
              <a:gd name="connsiteY1" fmla="*/ 0 h 5002473"/>
              <a:gd name="connsiteX2" fmla="*/ 7067663 w 7067663"/>
              <a:gd name="connsiteY2" fmla="*/ 4987636 h 5002473"/>
              <a:gd name="connsiteX3" fmla="*/ 1927083 w 7067663"/>
              <a:gd name="connsiteY3" fmla="*/ 5002473 h 5002473"/>
              <a:gd name="connsiteX4" fmla="*/ 0 w 7067663"/>
              <a:gd name="connsiteY4" fmla="*/ 29053 h 5002473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875620 w 7067663"/>
              <a:gd name="connsiteY3" fmla="*/ 4971598 h 4987636"/>
              <a:gd name="connsiteX4" fmla="*/ 0 w 7067663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1481066 w 6673109"/>
              <a:gd name="connsiteY3" fmla="*/ 4971598 h 4987636"/>
              <a:gd name="connsiteX4" fmla="*/ 0 w 6673109"/>
              <a:gd name="connsiteY4" fmla="*/ 29053 h 498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3109" h="4987636">
                <a:moveTo>
                  <a:pt x="0" y="29053"/>
                </a:moveTo>
                <a:lnTo>
                  <a:pt x="6673109" y="0"/>
                </a:lnTo>
                <a:lnTo>
                  <a:pt x="6673109" y="4987636"/>
                </a:lnTo>
                <a:lnTo>
                  <a:pt x="1481066" y="4971598"/>
                </a:lnTo>
                <a:lnTo>
                  <a:pt x="0" y="29053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76"/>
          <p:cNvSpPr/>
          <p:nvPr userDrawn="1"/>
        </p:nvSpPr>
        <p:spPr>
          <a:xfrm rot="16200000" flipV="1">
            <a:off x="-1412975" y="1415629"/>
            <a:ext cx="5868367" cy="3037106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0 w 5447208"/>
              <a:gd name="connsiteY0" fmla="*/ 0 h 4989464"/>
              <a:gd name="connsiteX1" fmla="*/ 5447208 w 5447208"/>
              <a:gd name="connsiteY1" fmla="*/ 1828 h 4989464"/>
              <a:gd name="connsiteX2" fmla="*/ 5447208 w 5447208"/>
              <a:gd name="connsiteY2" fmla="*/ 4989464 h 4989464"/>
              <a:gd name="connsiteX3" fmla="*/ 1776613 w 5447208"/>
              <a:gd name="connsiteY3" fmla="*/ 4973423 h 4989464"/>
              <a:gd name="connsiteX4" fmla="*/ 0 w 5447208"/>
              <a:gd name="connsiteY4" fmla="*/ 0 h 4989464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3709585 w 7380180"/>
              <a:gd name="connsiteY3" fmla="*/ 5004298 h 5020339"/>
              <a:gd name="connsiteX4" fmla="*/ 0 w 7380180"/>
              <a:gd name="connsiteY4" fmla="*/ 0 h 5020339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2239600 w 7380180"/>
              <a:gd name="connsiteY3" fmla="*/ 5004298 h 5020339"/>
              <a:gd name="connsiteX4" fmla="*/ 0 w 7380180"/>
              <a:gd name="connsiteY4" fmla="*/ 0 h 5020339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927083 w 7067663"/>
              <a:gd name="connsiteY3" fmla="*/ 4971595 h 4987636"/>
              <a:gd name="connsiteX4" fmla="*/ 0 w 7067663"/>
              <a:gd name="connsiteY4" fmla="*/ 29053 h 4987636"/>
              <a:gd name="connsiteX0" fmla="*/ 0 w 7067663"/>
              <a:gd name="connsiteY0" fmla="*/ 29053 h 5002473"/>
              <a:gd name="connsiteX1" fmla="*/ 7067663 w 7067663"/>
              <a:gd name="connsiteY1" fmla="*/ 0 h 5002473"/>
              <a:gd name="connsiteX2" fmla="*/ 7067663 w 7067663"/>
              <a:gd name="connsiteY2" fmla="*/ 4987636 h 5002473"/>
              <a:gd name="connsiteX3" fmla="*/ 1927083 w 7067663"/>
              <a:gd name="connsiteY3" fmla="*/ 5002473 h 5002473"/>
              <a:gd name="connsiteX4" fmla="*/ 0 w 7067663"/>
              <a:gd name="connsiteY4" fmla="*/ 29053 h 5002473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875620 w 7067663"/>
              <a:gd name="connsiteY3" fmla="*/ 4971598 h 4987636"/>
              <a:gd name="connsiteX4" fmla="*/ 0 w 7067663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1481066 w 6673109"/>
              <a:gd name="connsiteY3" fmla="*/ 4971598 h 4987636"/>
              <a:gd name="connsiteX4" fmla="*/ 0 w 6673109"/>
              <a:gd name="connsiteY4" fmla="*/ 29053 h 498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3109" h="4987636">
                <a:moveTo>
                  <a:pt x="0" y="29053"/>
                </a:moveTo>
                <a:lnTo>
                  <a:pt x="6673109" y="0"/>
                </a:lnTo>
                <a:lnTo>
                  <a:pt x="6673109" y="4987636"/>
                </a:lnTo>
                <a:lnTo>
                  <a:pt x="1481066" y="4971598"/>
                </a:lnTo>
                <a:lnTo>
                  <a:pt x="0" y="29053"/>
                </a:lnTo>
                <a:close/>
              </a:path>
            </a:pathLst>
          </a:cu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039762" y="1"/>
            <a:ext cx="9152239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12"/>
          <p:cNvSpPr>
            <a:spLocks noGrp="1"/>
          </p:cNvSpPr>
          <p:nvPr>
            <p:ph type="body" sz="quarter" idx="10" hasCustomPrompt="1"/>
          </p:nvPr>
        </p:nvSpPr>
        <p:spPr>
          <a:xfrm>
            <a:off x="259492" y="474562"/>
            <a:ext cx="2543481" cy="587993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3200" b="1" i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kumimoji="1" lang="zh-CN" altLang="en-US" dirty="0"/>
              <a:t>单击此处编辑本页标题</a:t>
            </a:r>
          </a:p>
        </p:txBody>
      </p:sp>
      <p:sp>
        <p:nvSpPr>
          <p:cNvPr id="5" name="文本占位符 56"/>
          <p:cNvSpPr>
            <a:spLocks noGrp="1"/>
          </p:cNvSpPr>
          <p:nvPr>
            <p:ph type="body" sz="quarter" idx="11" hasCustomPrompt="1"/>
          </p:nvPr>
        </p:nvSpPr>
        <p:spPr>
          <a:xfrm>
            <a:off x="3372062" y="474562"/>
            <a:ext cx="8250850" cy="587993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400" b="0" i="0">
                <a:latin typeface="Source Han Sans CN Medium" charset="-122"/>
                <a:ea typeface="Source Han Sans CN Medium" charset="-122"/>
                <a:cs typeface="Source Han Sans CN Medium" charset="-122"/>
              </a:defRPr>
            </a:lvl1pPr>
          </a:lstStyle>
          <a:p>
            <a:pPr lvl="0"/>
            <a:r>
              <a:rPr kumimoji="1" lang="zh-CN" altLang="en-US" dirty="0"/>
              <a:t>单击此处编辑步骤、知识点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25681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版面右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76"/>
          <p:cNvSpPr/>
          <p:nvPr userDrawn="1"/>
        </p:nvSpPr>
        <p:spPr>
          <a:xfrm rot="5400000" flipV="1">
            <a:off x="9090949" y="3756952"/>
            <a:ext cx="4207397" cy="1994703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0 w 5447208"/>
              <a:gd name="connsiteY0" fmla="*/ 0 h 4989464"/>
              <a:gd name="connsiteX1" fmla="*/ 5447208 w 5447208"/>
              <a:gd name="connsiteY1" fmla="*/ 1828 h 4989464"/>
              <a:gd name="connsiteX2" fmla="*/ 5447208 w 5447208"/>
              <a:gd name="connsiteY2" fmla="*/ 4989464 h 4989464"/>
              <a:gd name="connsiteX3" fmla="*/ 1776613 w 5447208"/>
              <a:gd name="connsiteY3" fmla="*/ 4973423 h 4989464"/>
              <a:gd name="connsiteX4" fmla="*/ 0 w 5447208"/>
              <a:gd name="connsiteY4" fmla="*/ 0 h 4989464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3709585 w 7380180"/>
              <a:gd name="connsiteY3" fmla="*/ 5004298 h 5020339"/>
              <a:gd name="connsiteX4" fmla="*/ 0 w 7380180"/>
              <a:gd name="connsiteY4" fmla="*/ 0 h 5020339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2239600 w 7380180"/>
              <a:gd name="connsiteY3" fmla="*/ 5004298 h 5020339"/>
              <a:gd name="connsiteX4" fmla="*/ 0 w 7380180"/>
              <a:gd name="connsiteY4" fmla="*/ 0 h 5020339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927083 w 7067663"/>
              <a:gd name="connsiteY3" fmla="*/ 4971595 h 4987636"/>
              <a:gd name="connsiteX4" fmla="*/ 0 w 7067663"/>
              <a:gd name="connsiteY4" fmla="*/ 29053 h 4987636"/>
              <a:gd name="connsiteX0" fmla="*/ 0 w 7067663"/>
              <a:gd name="connsiteY0" fmla="*/ 29053 h 5002473"/>
              <a:gd name="connsiteX1" fmla="*/ 7067663 w 7067663"/>
              <a:gd name="connsiteY1" fmla="*/ 0 h 5002473"/>
              <a:gd name="connsiteX2" fmla="*/ 7067663 w 7067663"/>
              <a:gd name="connsiteY2" fmla="*/ 4987636 h 5002473"/>
              <a:gd name="connsiteX3" fmla="*/ 1927083 w 7067663"/>
              <a:gd name="connsiteY3" fmla="*/ 5002473 h 5002473"/>
              <a:gd name="connsiteX4" fmla="*/ 0 w 7067663"/>
              <a:gd name="connsiteY4" fmla="*/ 29053 h 5002473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875620 w 7067663"/>
              <a:gd name="connsiteY3" fmla="*/ 4971598 h 4987636"/>
              <a:gd name="connsiteX4" fmla="*/ 0 w 7067663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1481066 w 6673109"/>
              <a:gd name="connsiteY3" fmla="*/ 4971598 h 4987636"/>
              <a:gd name="connsiteX4" fmla="*/ 0 w 6673109"/>
              <a:gd name="connsiteY4" fmla="*/ 29053 h 498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3109" h="4987636">
                <a:moveTo>
                  <a:pt x="0" y="29053"/>
                </a:moveTo>
                <a:lnTo>
                  <a:pt x="6673109" y="0"/>
                </a:lnTo>
                <a:lnTo>
                  <a:pt x="6673109" y="4987636"/>
                </a:lnTo>
                <a:lnTo>
                  <a:pt x="1481066" y="4971598"/>
                </a:lnTo>
                <a:lnTo>
                  <a:pt x="0" y="29053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76"/>
          <p:cNvSpPr/>
          <p:nvPr userDrawn="1"/>
        </p:nvSpPr>
        <p:spPr>
          <a:xfrm rot="16200000">
            <a:off x="7492861" y="1169223"/>
            <a:ext cx="5868367" cy="3529913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0 w 5447208"/>
              <a:gd name="connsiteY0" fmla="*/ 0 h 4989464"/>
              <a:gd name="connsiteX1" fmla="*/ 5447208 w 5447208"/>
              <a:gd name="connsiteY1" fmla="*/ 1828 h 4989464"/>
              <a:gd name="connsiteX2" fmla="*/ 5447208 w 5447208"/>
              <a:gd name="connsiteY2" fmla="*/ 4989464 h 4989464"/>
              <a:gd name="connsiteX3" fmla="*/ 1776613 w 5447208"/>
              <a:gd name="connsiteY3" fmla="*/ 4973423 h 4989464"/>
              <a:gd name="connsiteX4" fmla="*/ 0 w 5447208"/>
              <a:gd name="connsiteY4" fmla="*/ 0 h 4989464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3709585 w 7380180"/>
              <a:gd name="connsiteY3" fmla="*/ 5004298 h 5020339"/>
              <a:gd name="connsiteX4" fmla="*/ 0 w 7380180"/>
              <a:gd name="connsiteY4" fmla="*/ 0 h 5020339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2239600 w 7380180"/>
              <a:gd name="connsiteY3" fmla="*/ 5004298 h 5020339"/>
              <a:gd name="connsiteX4" fmla="*/ 0 w 7380180"/>
              <a:gd name="connsiteY4" fmla="*/ 0 h 5020339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927083 w 7067663"/>
              <a:gd name="connsiteY3" fmla="*/ 4971595 h 4987636"/>
              <a:gd name="connsiteX4" fmla="*/ 0 w 7067663"/>
              <a:gd name="connsiteY4" fmla="*/ 29053 h 4987636"/>
              <a:gd name="connsiteX0" fmla="*/ 0 w 7067663"/>
              <a:gd name="connsiteY0" fmla="*/ 29053 h 5002473"/>
              <a:gd name="connsiteX1" fmla="*/ 7067663 w 7067663"/>
              <a:gd name="connsiteY1" fmla="*/ 0 h 5002473"/>
              <a:gd name="connsiteX2" fmla="*/ 7067663 w 7067663"/>
              <a:gd name="connsiteY2" fmla="*/ 4987636 h 5002473"/>
              <a:gd name="connsiteX3" fmla="*/ 1927083 w 7067663"/>
              <a:gd name="connsiteY3" fmla="*/ 5002473 h 5002473"/>
              <a:gd name="connsiteX4" fmla="*/ 0 w 7067663"/>
              <a:gd name="connsiteY4" fmla="*/ 29053 h 5002473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875620 w 7067663"/>
              <a:gd name="connsiteY3" fmla="*/ 4971598 h 4987636"/>
              <a:gd name="connsiteX4" fmla="*/ 0 w 7067663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1481066 w 6673109"/>
              <a:gd name="connsiteY3" fmla="*/ 4971598 h 4987636"/>
              <a:gd name="connsiteX4" fmla="*/ 0 w 6673109"/>
              <a:gd name="connsiteY4" fmla="*/ 29053 h 498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3109" h="4987636">
                <a:moveTo>
                  <a:pt x="0" y="29053"/>
                </a:moveTo>
                <a:lnTo>
                  <a:pt x="6673109" y="0"/>
                </a:lnTo>
                <a:lnTo>
                  <a:pt x="6673109" y="4987636"/>
                </a:lnTo>
                <a:lnTo>
                  <a:pt x="1481066" y="4971598"/>
                </a:lnTo>
                <a:lnTo>
                  <a:pt x="0" y="29053"/>
                </a:lnTo>
                <a:close/>
              </a:path>
            </a:pathLst>
          </a:cu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0"/>
            <a:ext cx="8662086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12"/>
          <p:cNvSpPr>
            <a:spLocks noGrp="1"/>
          </p:cNvSpPr>
          <p:nvPr>
            <p:ph type="body" sz="quarter" idx="10" hasCustomPrompt="1"/>
          </p:nvPr>
        </p:nvSpPr>
        <p:spPr>
          <a:xfrm>
            <a:off x="8958649" y="474563"/>
            <a:ext cx="2664262" cy="587993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3200" b="1" i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kumimoji="1" lang="zh-CN" altLang="en-US" dirty="0"/>
              <a:t>单击此处编辑本页标题</a:t>
            </a:r>
          </a:p>
        </p:txBody>
      </p:sp>
      <p:sp>
        <p:nvSpPr>
          <p:cNvPr id="5" name="文本占位符 56"/>
          <p:cNvSpPr>
            <a:spLocks noGrp="1"/>
          </p:cNvSpPr>
          <p:nvPr>
            <p:ph type="body" sz="quarter" idx="11" hasCustomPrompt="1"/>
          </p:nvPr>
        </p:nvSpPr>
        <p:spPr>
          <a:xfrm>
            <a:off x="603812" y="474562"/>
            <a:ext cx="7662858" cy="587993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400" b="0" i="0">
                <a:latin typeface="Source Han Sans CN Medium" charset="-122"/>
                <a:ea typeface="Source Han Sans CN Medium" charset="-122"/>
                <a:cs typeface="Source Han Sans CN Medium" charset="-122"/>
              </a:defRPr>
            </a:lvl1pPr>
          </a:lstStyle>
          <a:p>
            <a:pPr lvl="0"/>
            <a:r>
              <a:rPr kumimoji="1" lang="zh-CN" altLang="en-US" dirty="0"/>
              <a:t>单击此处编辑步骤、知识点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7091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全屏版面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76"/>
          <p:cNvSpPr/>
          <p:nvPr userDrawn="1"/>
        </p:nvSpPr>
        <p:spPr>
          <a:xfrm flipH="1" flipV="1">
            <a:off x="-1" y="0"/>
            <a:ext cx="10833904" cy="6829064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4612613 w 10059821"/>
              <a:gd name="connsiteY0" fmla="*/ 0 h 6861539"/>
              <a:gd name="connsiteX1" fmla="*/ 10059821 w 10059821"/>
              <a:gd name="connsiteY1" fmla="*/ 1828 h 6861539"/>
              <a:gd name="connsiteX2" fmla="*/ 10059821 w 10059821"/>
              <a:gd name="connsiteY2" fmla="*/ 4989464 h 6861539"/>
              <a:gd name="connsiteX3" fmla="*/ 0 w 10059821"/>
              <a:gd name="connsiteY3" fmla="*/ 6861539 h 6861539"/>
              <a:gd name="connsiteX4" fmla="*/ 4612613 w 10059821"/>
              <a:gd name="connsiteY4" fmla="*/ 0 h 6861539"/>
              <a:gd name="connsiteX0" fmla="*/ 4612613 w 10059821"/>
              <a:gd name="connsiteY0" fmla="*/ 0 h 6865998"/>
              <a:gd name="connsiteX1" fmla="*/ 10059821 w 10059821"/>
              <a:gd name="connsiteY1" fmla="*/ 1828 h 6865998"/>
              <a:gd name="connsiteX2" fmla="*/ 10036672 w 10059821"/>
              <a:gd name="connsiteY2" fmla="*/ 6865998 h 6865998"/>
              <a:gd name="connsiteX3" fmla="*/ 0 w 10059821"/>
              <a:gd name="connsiteY3" fmla="*/ 6861539 h 6865998"/>
              <a:gd name="connsiteX4" fmla="*/ 4612613 w 10059821"/>
              <a:gd name="connsiteY4" fmla="*/ 0 h 686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9821" h="6865998">
                <a:moveTo>
                  <a:pt x="4612613" y="0"/>
                </a:moveTo>
                <a:lnTo>
                  <a:pt x="10059821" y="1828"/>
                </a:lnTo>
                <a:cubicBezTo>
                  <a:pt x="10052105" y="2289885"/>
                  <a:pt x="10044388" y="4577941"/>
                  <a:pt x="10036672" y="6865998"/>
                </a:cubicBezTo>
                <a:lnTo>
                  <a:pt x="0" y="6861539"/>
                </a:lnTo>
                <a:lnTo>
                  <a:pt x="4612613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76"/>
          <p:cNvSpPr/>
          <p:nvPr userDrawn="1"/>
        </p:nvSpPr>
        <p:spPr>
          <a:xfrm rot="10800000" flipH="1">
            <a:off x="2129743" y="4959385"/>
            <a:ext cx="10062258" cy="1869678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0 w 5447208"/>
              <a:gd name="connsiteY0" fmla="*/ 0 h 4989464"/>
              <a:gd name="connsiteX1" fmla="*/ 5447208 w 5447208"/>
              <a:gd name="connsiteY1" fmla="*/ 1828 h 4989464"/>
              <a:gd name="connsiteX2" fmla="*/ 5447208 w 5447208"/>
              <a:gd name="connsiteY2" fmla="*/ 4989464 h 4989464"/>
              <a:gd name="connsiteX3" fmla="*/ 1776613 w 5447208"/>
              <a:gd name="connsiteY3" fmla="*/ 4973423 h 4989464"/>
              <a:gd name="connsiteX4" fmla="*/ 0 w 5447208"/>
              <a:gd name="connsiteY4" fmla="*/ 0 h 4989464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3709585 w 7380180"/>
              <a:gd name="connsiteY3" fmla="*/ 5004298 h 5020339"/>
              <a:gd name="connsiteX4" fmla="*/ 0 w 7380180"/>
              <a:gd name="connsiteY4" fmla="*/ 0 h 5020339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2239600 w 7380180"/>
              <a:gd name="connsiteY3" fmla="*/ 5004298 h 5020339"/>
              <a:gd name="connsiteX4" fmla="*/ 0 w 7380180"/>
              <a:gd name="connsiteY4" fmla="*/ 0 h 5020339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927083 w 7067663"/>
              <a:gd name="connsiteY3" fmla="*/ 4971595 h 4987636"/>
              <a:gd name="connsiteX4" fmla="*/ 0 w 7067663"/>
              <a:gd name="connsiteY4" fmla="*/ 29053 h 4987636"/>
              <a:gd name="connsiteX0" fmla="*/ 0 w 7067663"/>
              <a:gd name="connsiteY0" fmla="*/ 29053 h 5002473"/>
              <a:gd name="connsiteX1" fmla="*/ 7067663 w 7067663"/>
              <a:gd name="connsiteY1" fmla="*/ 0 h 5002473"/>
              <a:gd name="connsiteX2" fmla="*/ 7067663 w 7067663"/>
              <a:gd name="connsiteY2" fmla="*/ 4987636 h 5002473"/>
              <a:gd name="connsiteX3" fmla="*/ 1927083 w 7067663"/>
              <a:gd name="connsiteY3" fmla="*/ 5002473 h 5002473"/>
              <a:gd name="connsiteX4" fmla="*/ 0 w 7067663"/>
              <a:gd name="connsiteY4" fmla="*/ 29053 h 5002473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875620 w 7067663"/>
              <a:gd name="connsiteY3" fmla="*/ 4971598 h 4987636"/>
              <a:gd name="connsiteX4" fmla="*/ 0 w 7067663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1481066 w 6673109"/>
              <a:gd name="connsiteY3" fmla="*/ 4971598 h 4987636"/>
              <a:gd name="connsiteX4" fmla="*/ 0 w 6673109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245940 w 6673109"/>
              <a:gd name="connsiteY3" fmla="*/ 4971598 h 4987636"/>
              <a:gd name="connsiteX4" fmla="*/ 0 w 6673109"/>
              <a:gd name="connsiteY4" fmla="*/ 29053 h 4987636"/>
              <a:gd name="connsiteX0" fmla="*/ 1040649 w 6427169"/>
              <a:gd name="connsiteY0" fmla="*/ 29053 h 4987636"/>
              <a:gd name="connsiteX1" fmla="*/ 6427169 w 6427169"/>
              <a:gd name="connsiteY1" fmla="*/ 0 h 4987636"/>
              <a:gd name="connsiteX2" fmla="*/ 6427169 w 6427169"/>
              <a:gd name="connsiteY2" fmla="*/ 4987636 h 4987636"/>
              <a:gd name="connsiteX3" fmla="*/ 0 w 6427169"/>
              <a:gd name="connsiteY3" fmla="*/ 4971598 h 4987636"/>
              <a:gd name="connsiteX4" fmla="*/ 1040649 w 6427169"/>
              <a:gd name="connsiteY4" fmla="*/ 29053 h 4987636"/>
              <a:gd name="connsiteX0" fmla="*/ 903413 w 6289933"/>
              <a:gd name="connsiteY0" fmla="*/ 29053 h 4987636"/>
              <a:gd name="connsiteX1" fmla="*/ 6289933 w 6289933"/>
              <a:gd name="connsiteY1" fmla="*/ 0 h 4987636"/>
              <a:gd name="connsiteX2" fmla="*/ 6289933 w 6289933"/>
              <a:gd name="connsiteY2" fmla="*/ 4987636 h 4987636"/>
              <a:gd name="connsiteX3" fmla="*/ 0 w 6289933"/>
              <a:gd name="connsiteY3" fmla="*/ 4940723 h 4987636"/>
              <a:gd name="connsiteX4" fmla="*/ 903413 w 6289933"/>
              <a:gd name="connsiteY4" fmla="*/ 29053 h 498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9933" h="4987636">
                <a:moveTo>
                  <a:pt x="903413" y="29053"/>
                </a:moveTo>
                <a:lnTo>
                  <a:pt x="6289933" y="0"/>
                </a:lnTo>
                <a:lnTo>
                  <a:pt x="6289933" y="4987636"/>
                </a:lnTo>
                <a:lnTo>
                  <a:pt x="0" y="4940723"/>
                </a:lnTo>
                <a:lnTo>
                  <a:pt x="903413" y="29053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占位符 56"/>
          <p:cNvSpPr>
            <a:spLocks noGrp="1"/>
          </p:cNvSpPr>
          <p:nvPr>
            <p:ph type="body" sz="quarter" idx="11" hasCustomPrompt="1"/>
          </p:nvPr>
        </p:nvSpPr>
        <p:spPr>
          <a:xfrm>
            <a:off x="604777" y="474562"/>
            <a:ext cx="10982446" cy="5879939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400" b="0" i="0">
                <a:solidFill>
                  <a:schemeClr val="bg1"/>
                </a:solidFill>
                <a:latin typeface="Source Han Sans CN Medium" charset="-122"/>
                <a:ea typeface="Source Han Sans CN Medium" charset="-122"/>
                <a:cs typeface="Source Han Sans CN Medium" charset="-122"/>
              </a:defRPr>
            </a:lvl1pPr>
          </a:lstStyle>
          <a:p>
            <a:pPr lvl="0"/>
            <a:r>
              <a:rPr kumimoji="1" lang="zh-CN" altLang="en-US"/>
              <a:t>单击此处编辑步骤、知识点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301054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全屏版面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76"/>
          <p:cNvSpPr/>
          <p:nvPr userDrawn="1"/>
        </p:nvSpPr>
        <p:spPr>
          <a:xfrm flipH="1" flipV="1">
            <a:off x="-843" y="4435"/>
            <a:ext cx="10834746" cy="6824629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4612613 w 10059821"/>
              <a:gd name="connsiteY0" fmla="*/ 0 h 6861539"/>
              <a:gd name="connsiteX1" fmla="*/ 10059821 w 10059821"/>
              <a:gd name="connsiteY1" fmla="*/ 1828 h 6861539"/>
              <a:gd name="connsiteX2" fmla="*/ 10059821 w 10059821"/>
              <a:gd name="connsiteY2" fmla="*/ 4989464 h 6861539"/>
              <a:gd name="connsiteX3" fmla="*/ 0 w 10059821"/>
              <a:gd name="connsiteY3" fmla="*/ 6861539 h 6861539"/>
              <a:gd name="connsiteX4" fmla="*/ 4612613 w 10059821"/>
              <a:gd name="connsiteY4" fmla="*/ 0 h 6861539"/>
              <a:gd name="connsiteX0" fmla="*/ 4612613 w 10059821"/>
              <a:gd name="connsiteY0" fmla="*/ 0 h 6865998"/>
              <a:gd name="connsiteX1" fmla="*/ 10059821 w 10059821"/>
              <a:gd name="connsiteY1" fmla="*/ 1828 h 6865998"/>
              <a:gd name="connsiteX2" fmla="*/ 10036672 w 10059821"/>
              <a:gd name="connsiteY2" fmla="*/ 6865998 h 6865998"/>
              <a:gd name="connsiteX3" fmla="*/ 0 w 10059821"/>
              <a:gd name="connsiteY3" fmla="*/ 6861539 h 6865998"/>
              <a:gd name="connsiteX4" fmla="*/ 4612613 w 10059821"/>
              <a:gd name="connsiteY4" fmla="*/ 0 h 6865998"/>
              <a:gd name="connsiteX0" fmla="*/ 4612613 w 10059821"/>
              <a:gd name="connsiteY0" fmla="*/ 0 h 6861539"/>
              <a:gd name="connsiteX1" fmla="*/ 10059821 w 10059821"/>
              <a:gd name="connsiteY1" fmla="*/ 1828 h 6861539"/>
              <a:gd name="connsiteX2" fmla="*/ 10047419 w 10059821"/>
              <a:gd name="connsiteY2" fmla="*/ 6831086 h 6861539"/>
              <a:gd name="connsiteX3" fmla="*/ 0 w 10059821"/>
              <a:gd name="connsiteY3" fmla="*/ 6861539 h 6861539"/>
              <a:gd name="connsiteX4" fmla="*/ 4612613 w 10059821"/>
              <a:gd name="connsiteY4" fmla="*/ 0 h 6861539"/>
              <a:gd name="connsiteX0" fmla="*/ 4612613 w 10080773"/>
              <a:gd name="connsiteY0" fmla="*/ 0 h 6861539"/>
              <a:gd name="connsiteX1" fmla="*/ 10059821 w 10080773"/>
              <a:gd name="connsiteY1" fmla="*/ 1828 h 6861539"/>
              <a:gd name="connsiteX2" fmla="*/ 10079662 w 10080773"/>
              <a:gd name="connsiteY2" fmla="*/ 6842723 h 6861539"/>
              <a:gd name="connsiteX3" fmla="*/ 0 w 10080773"/>
              <a:gd name="connsiteY3" fmla="*/ 6861539 h 6861539"/>
              <a:gd name="connsiteX4" fmla="*/ 4612613 w 10080773"/>
              <a:gd name="connsiteY4" fmla="*/ 0 h 6861539"/>
              <a:gd name="connsiteX0" fmla="*/ 4612613 w 10059821"/>
              <a:gd name="connsiteY0" fmla="*/ 0 h 6861539"/>
              <a:gd name="connsiteX1" fmla="*/ 10059821 w 10059821"/>
              <a:gd name="connsiteY1" fmla="*/ 1828 h 6861539"/>
              <a:gd name="connsiteX2" fmla="*/ 10047419 w 10059821"/>
              <a:gd name="connsiteY2" fmla="*/ 6854360 h 6861539"/>
              <a:gd name="connsiteX3" fmla="*/ 0 w 10059821"/>
              <a:gd name="connsiteY3" fmla="*/ 6861539 h 6861539"/>
              <a:gd name="connsiteX4" fmla="*/ 4612613 w 10059821"/>
              <a:gd name="connsiteY4" fmla="*/ 0 h 6861539"/>
              <a:gd name="connsiteX0" fmla="*/ 4612613 w 10060603"/>
              <a:gd name="connsiteY0" fmla="*/ 0 h 6861539"/>
              <a:gd name="connsiteX1" fmla="*/ 10059821 w 10060603"/>
              <a:gd name="connsiteY1" fmla="*/ 1828 h 6861539"/>
              <a:gd name="connsiteX2" fmla="*/ 10058167 w 10060603"/>
              <a:gd name="connsiteY2" fmla="*/ 6842724 h 6861539"/>
              <a:gd name="connsiteX3" fmla="*/ 0 w 10060603"/>
              <a:gd name="connsiteY3" fmla="*/ 6861539 h 6861539"/>
              <a:gd name="connsiteX4" fmla="*/ 4612613 w 10060603"/>
              <a:gd name="connsiteY4" fmla="*/ 0 h 6861539"/>
              <a:gd name="connsiteX0" fmla="*/ 4612613 w 10059821"/>
              <a:gd name="connsiteY0" fmla="*/ 0 h 6877636"/>
              <a:gd name="connsiteX1" fmla="*/ 10059821 w 10059821"/>
              <a:gd name="connsiteY1" fmla="*/ 1828 h 6877636"/>
              <a:gd name="connsiteX2" fmla="*/ 10047419 w 10059821"/>
              <a:gd name="connsiteY2" fmla="*/ 6877636 h 6877636"/>
              <a:gd name="connsiteX3" fmla="*/ 0 w 10059821"/>
              <a:gd name="connsiteY3" fmla="*/ 6861539 h 6877636"/>
              <a:gd name="connsiteX4" fmla="*/ 4612613 w 10059821"/>
              <a:gd name="connsiteY4" fmla="*/ 0 h 6877636"/>
              <a:gd name="connsiteX0" fmla="*/ 4612613 w 10060603"/>
              <a:gd name="connsiteY0" fmla="*/ 0 h 6861539"/>
              <a:gd name="connsiteX1" fmla="*/ 10059821 w 10060603"/>
              <a:gd name="connsiteY1" fmla="*/ 1828 h 6861539"/>
              <a:gd name="connsiteX2" fmla="*/ 10058167 w 10060603"/>
              <a:gd name="connsiteY2" fmla="*/ 6854361 h 6861539"/>
              <a:gd name="connsiteX3" fmla="*/ 0 w 10060603"/>
              <a:gd name="connsiteY3" fmla="*/ 6861539 h 6861539"/>
              <a:gd name="connsiteX4" fmla="*/ 4612613 w 10060603"/>
              <a:gd name="connsiteY4" fmla="*/ 0 h 686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0603" h="6861539">
                <a:moveTo>
                  <a:pt x="4612613" y="0"/>
                </a:moveTo>
                <a:lnTo>
                  <a:pt x="10059821" y="1828"/>
                </a:lnTo>
                <a:cubicBezTo>
                  <a:pt x="10052105" y="2289885"/>
                  <a:pt x="10065883" y="4566304"/>
                  <a:pt x="10058167" y="6854361"/>
                </a:cubicBezTo>
                <a:lnTo>
                  <a:pt x="0" y="6861539"/>
                </a:lnTo>
                <a:lnTo>
                  <a:pt x="4612613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76"/>
          <p:cNvSpPr/>
          <p:nvPr userDrawn="1"/>
        </p:nvSpPr>
        <p:spPr>
          <a:xfrm rot="10800000" flipH="1">
            <a:off x="2129743" y="4959385"/>
            <a:ext cx="10062258" cy="1869678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0 w 5447208"/>
              <a:gd name="connsiteY0" fmla="*/ 0 h 4989464"/>
              <a:gd name="connsiteX1" fmla="*/ 5447208 w 5447208"/>
              <a:gd name="connsiteY1" fmla="*/ 1828 h 4989464"/>
              <a:gd name="connsiteX2" fmla="*/ 5447208 w 5447208"/>
              <a:gd name="connsiteY2" fmla="*/ 4989464 h 4989464"/>
              <a:gd name="connsiteX3" fmla="*/ 1776613 w 5447208"/>
              <a:gd name="connsiteY3" fmla="*/ 4973423 h 4989464"/>
              <a:gd name="connsiteX4" fmla="*/ 0 w 5447208"/>
              <a:gd name="connsiteY4" fmla="*/ 0 h 4989464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3709585 w 7380180"/>
              <a:gd name="connsiteY3" fmla="*/ 5004298 h 5020339"/>
              <a:gd name="connsiteX4" fmla="*/ 0 w 7380180"/>
              <a:gd name="connsiteY4" fmla="*/ 0 h 5020339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2239600 w 7380180"/>
              <a:gd name="connsiteY3" fmla="*/ 5004298 h 5020339"/>
              <a:gd name="connsiteX4" fmla="*/ 0 w 7380180"/>
              <a:gd name="connsiteY4" fmla="*/ 0 h 5020339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927083 w 7067663"/>
              <a:gd name="connsiteY3" fmla="*/ 4971595 h 4987636"/>
              <a:gd name="connsiteX4" fmla="*/ 0 w 7067663"/>
              <a:gd name="connsiteY4" fmla="*/ 29053 h 4987636"/>
              <a:gd name="connsiteX0" fmla="*/ 0 w 7067663"/>
              <a:gd name="connsiteY0" fmla="*/ 29053 h 5002473"/>
              <a:gd name="connsiteX1" fmla="*/ 7067663 w 7067663"/>
              <a:gd name="connsiteY1" fmla="*/ 0 h 5002473"/>
              <a:gd name="connsiteX2" fmla="*/ 7067663 w 7067663"/>
              <a:gd name="connsiteY2" fmla="*/ 4987636 h 5002473"/>
              <a:gd name="connsiteX3" fmla="*/ 1927083 w 7067663"/>
              <a:gd name="connsiteY3" fmla="*/ 5002473 h 5002473"/>
              <a:gd name="connsiteX4" fmla="*/ 0 w 7067663"/>
              <a:gd name="connsiteY4" fmla="*/ 29053 h 5002473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875620 w 7067663"/>
              <a:gd name="connsiteY3" fmla="*/ 4971598 h 4987636"/>
              <a:gd name="connsiteX4" fmla="*/ 0 w 7067663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1481066 w 6673109"/>
              <a:gd name="connsiteY3" fmla="*/ 4971598 h 4987636"/>
              <a:gd name="connsiteX4" fmla="*/ 0 w 6673109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245940 w 6673109"/>
              <a:gd name="connsiteY3" fmla="*/ 4971598 h 4987636"/>
              <a:gd name="connsiteX4" fmla="*/ 0 w 6673109"/>
              <a:gd name="connsiteY4" fmla="*/ 29053 h 4987636"/>
              <a:gd name="connsiteX0" fmla="*/ 1040649 w 6427169"/>
              <a:gd name="connsiteY0" fmla="*/ 29053 h 4987636"/>
              <a:gd name="connsiteX1" fmla="*/ 6427169 w 6427169"/>
              <a:gd name="connsiteY1" fmla="*/ 0 h 4987636"/>
              <a:gd name="connsiteX2" fmla="*/ 6427169 w 6427169"/>
              <a:gd name="connsiteY2" fmla="*/ 4987636 h 4987636"/>
              <a:gd name="connsiteX3" fmla="*/ 0 w 6427169"/>
              <a:gd name="connsiteY3" fmla="*/ 4971598 h 4987636"/>
              <a:gd name="connsiteX4" fmla="*/ 1040649 w 6427169"/>
              <a:gd name="connsiteY4" fmla="*/ 29053 h 4987636"/>
              <a:gd name="connsiteX0" fmla="*/ 903413 w 6289933"/>
              <a:gd name="connsiteY0" fmla="*/ 29053 h 4987636"/>
              <a:gd name="connsiteX1" fmla="*/ 6289933 w 6289933"/>
              <a:gd name="connsiteY1" fmla="*/ 0 h 4987636"/>
              <a:gd name="connsiteX2" fmla="*/ 6289933 w 6289933"/>
              <a:gd name="connsiteY2" fmla="*/ 4987636 h 4987636"/>
              <a:gd name="connsiteX3" fmla="*/ 0 w 6289933"/>
              <a:gd name="connsiteY3" fmla="*/ 4940723 h 4987636"/>
              <a:gd name="connsiteX4" fmla="*/ 903413 w 6289933"/>
              <a:gd name="connsiteY4" fmla="*/ 29053 h 498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9933" h="4987636">
                <a:moveTo>
                  <a:pt x="903413" y="29053"/>
                </a:moveTo>
                <a:lnTo>
                  <a:pt x="6289933" y="0"/>
                </a:lnTo>
                <a:lnTo>
                  <a:pt x="6289933" y="4987636"/>
                </a:lnTo>
                <a:lnTo>
                  <a:pt x="0" y="4940723"/>
                </a:lnTo>
                <a:lnTo>
                  <a:pt x="903413" y="29053"/>
                </a:lnTo>
                <a:close/>
              </a:path>
            </a:pathLst>
          </a:cu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图片占位符 58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4467"/>
            <a:ext cx="12192843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kumimoji="1" lang="zh-CN" altLang="en-US"/>
              <a:t>全屏展示的图片应图片居中放置</a:t>
            </a:r>
          </a:p>
        </p:txBody>
      </p:sp>
    </p:spTree>
    <p:extLst>
      <p:ext uri="{BB962C8B-B14F-4D97-AF65-F5344CB8AC3E}">
        <p14:creationId xmlns:p14="http://schemas.microsoft.com/office/powerpoint/2010/main" val="783979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00D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64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7" r:id="rId2"/>
    <p:sldLayoutId id="2147483665" r:id="rId3"/>
    <p:sldLayoutId id="2147483659" r:id="rId4"/>
    <p:sldLayoutId id="2147483653" r:id="rId5"/>
    <p:sldLayoutId id="2147483660" r:id="rId6"/>
    <p:sldLayoutId id="2147483661" r:id="rId7"/>
    <p:sldLayoutId id="2147483662" r:id="rId8"/>
    <p:sldLayoutId id="2147483663" r:id="rId9"/>
    <p:sldLayoutId id="2147483666" r:id="rId10"/>
    <p:sldLayoutId id="2147483664" r:id="rId11"/>
    <p:sldLayoutId id="214748366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实验舱蛟龙五班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攀哥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0955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FBI</a:t>
            </a:r>
            <a:r>
              <a:rPr lang="zh-CN" altLang="zh-CN" dirty="0"/>
              <a:t>树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69089" y="1620456"/>
            <a:ext cx="7765014" cy="4728093"/>
          </a:xfrm>
        </p:spPr>
        <p:txBody>
          <a:bodyPr/>
          <a:lstStyle/>
          <a:p>
            <a:r>
              <a:rPr lang="en-US" altLang="zh-CN" dirty="0" err="1"/>
              <a:t>postDFS</a:t>
            </a:r>
            <a:r>
              <a:rPr lang="en-US" altLang="zh-CN" dirty="0"/>
              <a:t>(root){</a:t>
            </a:r>
          </a:p>
          <a:p>
            <a:r>
              <a:rPr lang="en-US" altLang="zh-CN" dirty="0"/>
              <a:t>	if(root</a:t>
            </a:r>
            <a:r>
              <a:rPr lang="zh-CN" altLang="en-US" dirty="0"/>
              <a:t>串长大于</a:t>
            </a:r>
            <a:r>
              <a:rPr lang="en-US" altLang="zh-CN" dirty="0"/>
              <a:t>1){</a:t>
            </a:r>
          </a:p>
          <a:p>
            <a:r>
              <a:rPr lang="en-US" altLang="zh-CN" dirty="0"/>
              <a:t>		</a:t>
            </a:r>
            <a:r>
              <a:rPr lang="en-US" altLang="zh-CN" dirty="0" err="1"/>
              <a:t>postDFS</a:t>
            </a:r>
            <a:r>
              <a:rPr lang="en-US" altLang="zh-CN" dirty="0"/>
              <a:t>(</a:t>
            </a:r>
            <a:r>
              <a:rPr lang="en-US" altLang="zh-CN" dirty="0" err="1"/>
              <a:t>lson</a:t>
            </a:r>
            <a:r>
              <a:rPr lang="en-US" altLang="zh-CN" dirty="0"/>
              <a:t>);</a:t>
            </a:r>
          </a:p>
          <a:p>
            <a:r>
              <a:rPr lang="en-US" altLang="zh-CN" dirty="0"/>
              <a:t>		</a:t>
            </a:r>
            <a:r>
              <a:rPr lang="en-US" altLang="zh-CN" dirty="0" err="1"/>
              <a:t>postDFS</a:t>
            </a:r>
            <a:r>
              <a:rPr lang="en-US" altLang="zh-CN" dirty="0"/>
              <a:t>(</a:t>
            </a:r>
            <a:r>
              <a:rPr lang="en-US" altLang="zh-CN" dirty="0" err="1"/>
              <a:t>rson</a:t>
            </a:r>
            <a:r>
              <a:rPr lang="en-US" altLang="zh-CN" dirty="0"/>
              <a:t>);</a:t>
            </a:r>
          </a:p>
          <a:p>
            <a:r>
              <a:rPr lang="en-US" altLang="zh-CN" dirty="0"/>
              <a:t>	}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输出</a:t>
            </a:r>
            <a:r>
              <a:rPr lang="en-US" altLang="zh-CN" dirty="0"/>
              <a:t>root</a:t>
            </a:r>
            <a:r>
              <a:rPr lang="zh-CN" altLang="en-US" dirty="0"/>
              <a:t>类型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}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8334102" y="2780735"/>
            <a:ext cx="2847703" cy="1918687"/>
            <a:chOff x="8334102" y="2780735"/>
            <a:chExt cx="2847703" cy="1918687"/>
          </a:xfrm>
        </p:grpSpPr>
        <p:sp>
          <p:nvSpPr>
            <p:cNvPr id="4" name="文本框 3"/>
            <p:cNvSpPr txBox="1"/>
            <p:nvPr/>
          </p:nvSpPr>
          <p:spPr>
            <a:xfrm>
              <a:off x="9353005" y="2780735"/>
              <a:ext cx="809897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400" b="0" i="0" dirty="0">
                  <a:solidFill>
                    <a:sysClr val="windowText" lastClr="000000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BIII</a:t>
              </a:r>
              <a:endParaRPr kumimoji="1" lang="zh-CN" altLang="en-US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8543108" y="3520961"/>
              <a:ext cx="809897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400" b="0" i="0" dirty="0">
                  <a:solidFill>
                    <a:sysClr val="windowText" lastClr="000000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BI</a:t>
              </a:r>
              <a:endParaRPr kumimoji="1" lang="zh-CN" altLang="en-US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0162902" y="3520962"/>
              <a:ext cx="809897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400" b="0" i="0" dirty="0">
                  <a:solidFill>
                    <a:sysClr val="windowText" lastClr="000000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II</a:t>
              </a:r>
              <a:endParaRPr kumimoji="1" lang="zh-CN" altLang="en-US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334102" y="4237757"/>
              <a:ext cx="418012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400" b="0" i="0" dirty="0">
                  <a:solidFill>
                    <a:sysClr val="windowText" lastClr="000000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B</a:t>
              </a:r>
              <a:endParaRPr kumimoji="1" lang="zh-CN" altLang="en-US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143999" y="4237756"/>
              <a:ext cx="418012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400" b="0" i="0" dirty="0">
                  <a:solidFill>
                    <a:sysClr val="windowText" lastClr="000000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I</a:t>
              </a:r>
              <a:endParaRPr kumimoji="1" lang="zh-CN" altLang="en-US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953896" y="4237755"/>
              <a:ext cx="418012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400" b="0" i="0" dirty="0">
                  <a:solidFill>
                    <a:sysClr val="windowText" lastClr="000000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I</a:t>
              </a:r>
              <a:endParaRPr kumimoji="1" lang="zh-CN" altLang="en-US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0763793" y="4237754"/>
              <a:ext cx="418012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400" b="0" i="0" dirty="0">
                  <a:solidFill>
                    <a:sysClr val="windowText" lastClr="000000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I</a:t>
              </a:r>
              <a:endParaRPr kumimoji="1" lang="zh-CN" altLang="en-US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cxnSp>
          <p:nvCxnSpPr>
            <p:cNvPr id="12" name="直接箭头连接符 11"/>
            <p:cNvCxnSpPr/>
            <p:nvPr/>
          </p:nvCxnSpPr>
          <p:spPr>
            <a:xfrm flipH="1">
              <a:off x="9143999" y="3242400"/>
              <a:ext cx="418012" cy="2785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/>
            <p:nvPr/>
          </p:nvCxnSpPr>
          <p:spPr>
            <a:xfrm>
              <a:off x="9953896" y="3230684"/>
              <a:ext cx="418012" cy="3701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>
              <a:endCxn id="7" idx="0"/>
            </p:cNvCxnSpPr>
            <p:nvPr/>
          </p:nvCxnSpPr>
          <p:spPr>
            <a:xfrm flipH="1">
              <a:off x="8543108" y="3982626"/>
              <a:ext cx="209006" cy="2551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endCxn id="8" idx="0"/>
            </p:cNvCxnSpPr>
            <p:nvPr/>
          </p:nvCxnSpPr>
          <p:spPr>
            <a:xfrm>
              <a:off x="9143999" y="3982626"/>
              <a:ext cx="209006" cy="2551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>
              <a:endCxn id="9" idx="0"/>
            </p:cNvCxnSpPr>
            <p:nvPr/>
          </p:nvCxnSpPr>
          <p:spPr>
            <a:xfrm flipH="1">
              <a:off x="10162902" y="3982626"/>
              <a:ext cx="209006" cy="2551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>
              <a:endCxn id="10" idx="0"/>
            </p:cNvCxnSpPr>
            <p:nvPr/>
          </p:nvCxnSpPr>
          <p:spPr>
            <a:xfrm>
              <a:off x="10763793" y="3982626"/>
              <a:ext cx="209006" cy="2551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7876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FBI</a:t>
            </a:r>
            <a:r>
              <a:rPr lang="zh-CN" altLang="zh-CN" dirty="0"/>
              <a:t>树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E816F8-695F-4046-ACF4-350E15D2E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951" y="0"/>
            <a:ext cx="5018049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占位符 2">
                <a:extLst>
                  <a:ext uri="{FF2B5EF4-FFF2-40B4-BE49-F238E27FC236}">
                    <a16:creationId xmlns:a16="http://schemas.microsoft.com/office/drawing/2014/main" id="{9D1AC8C9-E68A-0A48-B33F-C533DDF68CCF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569088" y="1521079"/>
                <a:ext cx="6604862" cy="4950161"/>
              </a:xfrm>
            </p:spPr>
            <p:txBody>
              <a:bodyPr/>
              <a:lstStyle/>
              <a:p>
                <a:r>
                  <a:rPr lang="zh-CN" altLang="en-US" dirty="0"/>
                  <a:t>此时参数传递可以直接传入该节点所对应的串的起始和终止位置。</a:t>
                </a:r>
                <a:endParaRPr lang="en-US" altLang="zh-CN" dirty="0"/>
              </a:p>
              <a:p>
                <a:r>
                  <a:rPr lang="zh-CN" altLang="en-US" dirty="0"/>
                  <a:t>而输出</a:t>
                </a:r>
                <a:r>
                  <a:rPr lang="en-US" altLang="zh-CN" dirty="0"/>
                  <a:t>root</a:t>
                </a:r>
                <a:r>
                  <a:rPr lang="zh-CN" altLang="en-US" dirty="0"/>
                  <a:t>的类型可以通过左右子树类型确定。</a:t>
                </a:r>
                <a:endParaRPr lang="en-US" altLang="zh-CN" dirty="0"/>
              </a:p>
              <a:p>
                <a:r>
                  <a:rPr lang="zh-CN" altLang="en-US" dirty="0"/>
                  <a:t>即使对于每个节点遍历一遍对应的字符串，复杂度也完全足够。因为每个字符必定被遍历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dirty="0"/>
                  <a:t>次，即在树上每一层都会被遍历一次。</a:t>
                </a:r>
                <a:endParaRPr lang="en-US" altLang="zh-CN" dirty="0"/>
              </a:p>
              <a:p>
                <a:r>
                  <a:rPr lang="zh-CN" altLang="en-US" dirty="0"/>
                  <a:t>总复杂度为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</p:txBody>
          </p:sp>
        </mc:Choice>
        <mc:Fallback>
          <p:sp>
            <p:nvSpPr>
              <p:cNvPr id="6" name="文本占位符 2">
                <a:extLst>
                  <a:ext uri="{FF2B5EF4-FFF2-40B4-BE49-F238E27FC236}">
                    <a16:creationId xmlns:a16="http://schemas.microsoft.com/office/drawing/2014/main" id="{9D1AC8C9-E68A-0A48-B33F-C533DDF68C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569088" y="1521079"/>
                <a:ext cx="6604862" cy="4950161"/>
              </a:xfrm>
              <a:blipFill>
                <a:blip r:embed="rId3"/>
                <a:stretch>
                  <a:fillRect l="-1152" r="-59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0378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zh-CN" dirty="0"/>
              <a:t>图的结构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Part-1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8402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24709" y="485094"/>
            <a:ext cx="11053823" cy="565004"/>
          </a:xfrm>
        </p:spPr>
        <p:txBody>
          <a:bodyPr/>
          <a:lstStyle/>
          <a:p>
            <a:r>
              <a:rPr lang="zh-CN" altLang="en-US" dirty="0"/>
              <a:t>图结构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9" name="内容占位符 3">
            <a:extLst>
              <a:ext uri="{FF2B5EF4-FFF2-40B4-BE49-F238E27FC236}">
                <a16:creationId xmlns:a16="http://schemas.microsoft.com/office/drawing/2014/main" id="{F16B8783-0181-4089-94F5-8CA67C028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760370"/>
            <a:ext cx="4267200" cy="39147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BFC0883-338F-42F3-BAD6-89D92EC1C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1627019"/>
            <a:ext cx="533400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91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图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69089" y="1620456"/>
            <a:ext cx="7316340" cy="4664597"/>
          </a:xfrm>
        </p:spPr>
        <p:txBody>
          <a:bodyPr/>
          <a:lstStyle/>
          <a:p>
            <a:r>
              <a:rPr lang="zh-CN" altLang="en-US" dirty="0"/>
              <a:t>与树不同，图是一种多对多的关系，由点集和边集组成。其中边表示两个点之间的关系。</a:t>
            </a:r>
            <a:endParaRPr lang="en-US" altLang="zh-CN" dirty="0"/>
          </a:p>
          <a:p>
            <a:r>
              <a:rPr kumimoji="1" lang="zh-CN" altLang="en-US" dirty="0"/>
              <a:t>有向图：图的边有方向，只能按箭头方向从一点到另一点</a:t>
            </a:r>
          </a:p>
          <a:p>
            <a:r>
              <a:rPr kumimoji="1" lang="zh-CN" altLang="en-US" dirty="0"/>
              <a:t>无向图：图的边没有方向 </a:t>
            </a:r>
            <a:r>
              <a:rPr kumimoji="1" lang="en-US" altLang="zh-CN" dirty="0"/>
              <a:t>/</a:t>
            </a:r>
            <a:r>
              <a:rPr kumimoji="1" lang="zh-CN" altLang="en-US" dirty="0"/>
              <a:t> 图的边有两个方向 </a:t>
            </a:r>
            <a:r>
              <a:rPr kumimoji="1" lang="en-US" altLang="zh-CN" dirty="0"/>
              <a:t>/</a:t>
            </a:r>
            <a:r>
              <a:rPr kumimoji="1" lang="zh-CN" altLang="en-US" dirty="0"/>
              <a:t> 有两条方向相反的有向边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lang="zh-CN" altLang="en-US" dirty="0"/>
              <a:t>树是一种特殊的图。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81123" y="1390831"/>
            <a:ext cx="3510877" cy="25619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65033" y="4575251"/>
            <a:ext cx="4129367" cy="2291509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485463" y="4648249"/>
            <a:ext cx="3579570" cy="2218511"/>
            <a:chOff x="4036075" y="4514453"/>
            <a:chExt cx="3579570" cy="2218511"/>
          </a:xfrm>
        </p:grpSpPr>
        <p:sp>
          <p:nvSpPr>
            <p:cNvPr id="7" name="椭圆 6"/>
            <p:cNvSpPr/>
            <p:nvPr/>
          </p:nvSpPr>
          <p:spPr>
            <a:xfrm>
              <a:off x="4036075" y="5325589"/>
              <a:ext cx="522514" cy="56170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A</a:t>
              </a:r>
              <a:endParaRPr lang="zh-CN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4894217" y="4514454"/>
              <a:ext cx="522514" cy="56170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B</a:t>
              </a:r>
              <a:endParaRPr lang="zh-CN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4894217" y="6171260"/>
              <a:ext cx="522514" cy="56170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C</a:t>
              </a:r>
              <a:endParaRPr lang="zh-CN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6156960" y="4514454"/>
              <a:ext cx="522514" cy="56170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D</a:t>
              </a:r>
              <a:endParaRPr lang="zh-CN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6156960" y="6171261"/>
              <a:ext cx="522514" cy="56170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E</a:t>
              </a:r>
              <a:endParaRPr lang="zh-CN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7093131" y="5325590"/>
              <a:ext cx="522514" cy="56170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F</a:t>
              </a:r>
              <a:endParaRPr lang="zh-CN" alt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3" name="直接连接符 12"/>
            <p:cNvCxnSpPr>
              <a:stCxn id="7" idx="7"/>
              <a:endCxn id="8" idx="3"/>
            </p:cNvCxnSpPr>
            <p:nvPr/>
          </p:nvCxnSpPr>
          <p:spPr>
            <a:xfrm flipV="1">
              <a:off x="4482069" y="4993898"/>
              <a:ext cx="488668" cy="41395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>
              <a:stCxn id="7" idx="5"/>
              <a:endCxn id="9" idx="1"/>
            </p:cNvCxnSpPr>
            <p:nvPr/>
          </p:nvCxnSpPr>
          <p:spPr>
            <a:xfrm>
              <a:off x="4482069" y="5805033"/>
              <a:ext cx="488668" cy="448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stCxn id="8" idx="4"/>
              <a:endCxn id="9" idx="0"/>
            </p:cNvCxnSpPr>
            <p:nvPr/>
          </p:nvCxnSpPr>
          <p:spPr>
            <a:xfrm>
              <a:off x="5155474" y="5076157"/>
              <a:ext cx="0" cy="109510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>
              <a:stCxn id="8" idx="6"/>
              <a:endCxn id="10" idx="2"/>
            </p:cNvCxnSpPr>
            <p:nvPr/>
          </p:nvCxnSpPr>
          <p:spPr>
            <a:xfrm>
              <a:off x="5416731" y="4795306"/>
              <a:ext cx="740229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>
              <a:stCxn id="9" idx="6"/>
              <a:endCxn id="11" idx="2"/>
            </p:cNvCxnSpPr>
            <p:nvPr/>
          </p:nvCxnSpPr>
          <p:spPr>
            <a:xfrm>
              <a:off x="5416731" y="6452112"/>
              <a:ext cx="74022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>
              <a:stCxn id="10" idx="4"/>
              <a:endCxn id="11" idx="0"/>
            </p:cNvCxnSpPr>
            <p:nvPr/>
          </p:nvCxnSpPr>
          <p:spPr>
            <a:xfrm>
              <a:off x="6418217" y="5076157"/>
              <a:ext cx="0" cy="109510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>
              <a:stCxn id="9" idx="7"/>
              <a:endCxn id="10" idx="3"/>
            </p:cNvCxnSpPr>
            <p:nvPr/>
          </p:nvCxnSpPr>
          <p:spPr>
            <a:xfrm flipV="1">
              <a:off x="5340211" y="4993898"/>
              <a:ext cx="893269" cy="125962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>
              <a:stCxn id="10" idx="5"/>
              <a:endCxn id="12" idx="1"/>
            </p:cNvCxnSpPr>
            <p:nvPr/>
          </p:nvCxnSpPr>
          <p:spPr>
            <a:xfrm>
              <a:off x="6602954" y="4993898"/>
              <a:ext cx="566697" cy="41395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>
              <a:stCxn id="11" idx="7"/>
              <a:endCxn id="12" idx="3"/>
            </p:cNvCxnSpPr>
            <p:nvPr/>
          </p:nvCxnSpPr>
          <p:spPr>
            <a:xfrm flipV="1">
              <a:off x="6602954" y="5805034"/>
              <a:ext cx="566697" cy="448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4552922" y="4919246"/>
              <a:ext cx="338555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400" b="0" i="0" dirty="0">
                  <a:solidFill>
                    <a:sysClr val="windowText" lastClr="000000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6</a:t>
              </a:r>
              <a:endParaRPr kumimoji="1" lang="zh-CN" altLang="en-US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536044" y="5807683"/>
              <a:ext cx="338555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400" b="0" i="0" dirty="0">
                  <a:solidFill>
                    <a:sysClr val="windowText" lastClr="000000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3</a:t>
              </a:r>
              <a:endParaRPr kumimoji="1" lang="zh-CN" altLang="en-US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947937" y="5395058"/>
              <a:ext cx="338555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400" b="0" i="0" dirty="0">
                  <a:solidFill>
                    <a:sysClr val="windowText" lastClr="000000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2</a:t>
              </a:r>
              <a:endParaRPr kumimoji="1" lang="zh-CN" altLang="en-US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596335" y="4514453"/>
              <a:ext cx="338555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400" b="0" i="0" dirty="0">
                  <a:solidFill>
                    <a:sysClr val="windowText" lastClr="000000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5</a:t>
              </a:r>
              <a:endParaRPr kumimoji="1" lang="zh-CN" altLang="en-US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616927" y="6196478"/>
              <a:ext cx="338555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400" b="0" i="0" dirty="0">
                  <a:solidFill>
                    <a:sysClr val="windowText" lastClr="000000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4</a:t>
              </a:r>
              <a:endParaRPr kumimoji="1" lang="zh-CN" altLang="en-US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591879" y="5422684"/>
              <a:ext cx="338555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400" b="0" i="0" dirty="0">
                  <a:solidFill>
                    <a:sysClr val="windowText" lastClr="000000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3</a:t>
              </a:r>
              <a:endParaRPr kumimoji="1" lang="zh-CN" altLang="en-US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315870" y="5442384"/>
              <a:ext cx="338555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400" b="0" i="0" dirty="0">
                  <a:solidFill>
                    <a:sysClr val="windowText" lastClr="000000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2</a:t>
              </a:r>
              <a:endParaRPr kumimoji="1" lang="zh-CN" altLang="en-US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755285" y="4881564"/>
              <a:ext cx="338555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400" b="0" i="0" dirty="0">
                  <a:solidFill>
                    <a:sysClr val="windowText" lastClr="000000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3</a:t>
              </a:r>
              <a:endParaRPr kumimoji="1" lang="zh-CN" altLang="en-US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724905" y="5856723"/>
              <a:ext cx="338555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400" b="0" i="0" dirty="0">
                  <a:solidFill>
                    <a:sysClr val="windowText" lastClr="000000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5</a:t>
              </a:r>
              <a:endParaRPr kumimoji="1" lang="zh-CN" altLang="en-US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550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A60891-016F-0F4B-AEDC-828E08B3A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87905D-D6AB-F64C-B792-DF03A7BBCF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9088" y="1558672"/>
            <a:ext cx="11053823" cy="5101620"/>
          </a:xfrm>
        </p:spPr>
        <p:txBody>
          <a:bodyPr/>
          <a:lstStyle/>
          <a:p>
            <a:r>
              <a:rPr kumimoji="1" lang="zh-CN" altLang="en-US" b="1" dirty="0"/>
              <a:t>结点的度</a:t>
            </a:r>
            <a:r>
              <a:rPr kumimoji="1" lang="zh-CN" altLang="en-US" dirty="0"/>
              <a:t>：无向图中，与结点相连的边的数目</a:t>
            </a:r>
          </a:p>
          <a:p>
            <a:r>
              <a:rPr kumimoji="1" lang="zh-CN" altLang="en-US" b="1" dirty="0"/>
              <a:t>结点的入度</a:t>
            </a:r>
            <a:r>
              <a:rPr kumimoji="1" lang="zh-CN" altLang="en-US" dirty="0"/>
              <a:t>：有向图中，以这个结点为终点的有向边的数目</a:t>
            </a:r>
          </a:p>
          <a:p>
            <a:r>
              <a:rPr kumimoji="1" lang="zh-CN" altLang="en-US" b="1" dirty="0"/>
              <a:t>结点的出度</a:t>
            </a:r>
            <a:r>
              <a:rPr kumimoji="1" lang="zh-CN" altLang="en-US" dirty="0"/>
              <a:t>：有向图中，以这个结点为起点的有向边的数目</a:t>
            </a:r>
          </a:p>
          <a:p>
            <a:r>
              <a:rPr kumimoji="1" lang="zh-CN" altLang="en-US" b="1" dirty="0"/>
              <a:t>权值</a:t>
            </a:r>
            <a:r>
              <a:rPr kumimoji="1" lang="zh-CN" altLang="en-US" dirty="0"/>
              <a:t>：边的“费用”，可以形象地理解为边的长度</a:t>
            </a:r>
          </a:p>
          <a:p>
            <a:r>
              <a:rPr kumimoji="1" lang="zh-CN" altLang="en-US" b="1" dirty="0"/>
              <a:t>连通</a:t>
            </a:r>
            <a:r>
              <a:rPr kumimoji="1" lang="zh-CN" altLang="en-US" dirty="0"/>
              <a:t>：如果图中结点</a:t>
            </a:r>
            <a:r>
              <a:rPr kumimoji="1" lang="en-HK" altLang="zh-CN" dirty="0"/>
              <a:t>U</a:t>
            </a:r>
            <a:r>
              <a:rPr kumimoji="1" lang="zh-CN" altLang="en-HK" dirty="0"/>
              <a:t>，</a:t>
            </a:r>
            <a:r>
              <a:rPr kumimoji="1" lang="en-HK" altLang="zh-CN" dirty="0"/>
              <a:t>V</a:t>
            </a:r>
            <a:r>
              <a:rPr kumimoji="1" lang="zh-CN" altLang="en-US" dirty="0"/>
              <a:t>之间存在一条从</a:t>
            </a:r>
            <a:r>
              <a:rPr kumimoji="1" lang="en-HK" altLang="zh-CN" dirty="0"/>
              <a:t>U</a:t>
            </a:r>
            <a:r>
              <a:rPr kumimoji="1" lang="zh-CN" altLang="en-US" dirty="0"/>
              <a:t>通过若干条边、点到达</a:t>
            </a:r>
            <a:r>
              <a:rPr kumimoji="1" lang="en-HK" altLang="zh-CN" dirty="0"/>
              <a:t>V</a:t>
            </a:r>
            <a:r>
              <a:rPr kumimoji="1" lang="zh-CN" altLang="en-US" dirty="0"/>
              <a:t>的路径，则称</a:t>
            </a:r>
            <a:r>
              <a:rPr kumimoji="1" lang="en-HK" altLang="zh-CN" dirty="0"/>
              <a:t>U</a:t>
            </a:r>
            <a:r>
              <a:rPr kumimoji="1" lang="zh-CN" altLang="en-HK" dirty="0"/>
              <a:t>、</a:t>
            </a:r>
            <a:r>
              <a:rPr kumimoji="1" lang="en-HK" altLang="zh-CN" dirty="0"/>
              <a:t>V </a:t>
            </a:r>
            <a:r>
              <a:rPr kumimoji="1" lang="zh-CN" altLang="en-US" dirty="0"/>
              <a:t>是连通的</a:t>
            </a:r>
            <a:endParaRPr kumimoji="1" lang="en-US" altLang="zh-CN" dirty="0"/>
          </a:p>
          <a:p>
            <a:r>
              <a:rPr kumimoji="1" lang="zh-CN" altLang="en-US" b="1" dirty="0"/>
              <a:t>完全图</a:t>
            </a:r>
            <a:r>
              <a:rPr kumimoji="1" lang="zh-CN" altLang="en-US" dirty="0"/>
              <a:t>：任意两个点都相连的图。</a:t>
            </a:r>
            <a:r>
              <a:rPr kumimoji="1" lang="en-HK" altLang="zh-CN" dirty="0"/>
              <a:t>n</a:t>
            </a:r>
            <a:r>
              <a:rPr kumimoji="1" lang="zh-CN" altLang="en-HK" dirty="0"/>
              <a:t>个点</a:t>
            </a:r>
            <a:r>
              <a:rPr kumimoji="1" lang="zh-CN" altLang="en-US" dirty="0"/>
              <a:t>完全无向图含有</a:t>
            </a:r>
            <a:r>
              <a:rPr kumimoji="1" lang="en-HK" altLang="zh-CN" dirty="0"/>
              <a:t>n*(n-1)/2 </a:t>
            </a:r>
            <a:r>
              <a:rPr kumimoji="1" lang="zh-CN" altLang="en-US" dirty="0"/>
              <a:t>条边；</a:t>
            </a:r>
            <a:r>
              <a:rPr kumimoji="1" lang="en-HK" altLang="zh-CN" dirty="0"/>
              <a:t>n</a:t>
            </a:r>
            <a:r>
              <a:rPr kumimoji="1" lang="zh-CN" altLang="en-HK" dirty="0"/>
              <a:t>个</a:t>
            </a:r>
            <a:r>
              <a:rPr kumimoji="1" lang="zh-CN" altLang="en-US" dirty="0"/>
              <a:t>点的完全有向图含有</a:t>
            </a:r>
            <a:r>
              <a:rPr kumimoji="1" lang="en-HK" altLang="zh-CN" dirty="0"/>
              <a:t>n*(n-1)</a:t>
            </a:r>
            <a:r>
              <a:rPr kumimoji="1" lang="zh-CN" altLang="en-US" dirty="0"/>
              <a:t>条边</a:t>
            </a:r>
          </a:p>
        </p:txBody>
      </p:sp>
    </p:spTree>
    <p:extLst>
      <p:ext uri="{BB962C8B-B14F-4D97-AF65-F5344CB8AC3E}">
        <p14:creationId xmlns:p14="http://schemas.microsoft.com/office/powerpoint/2010/main" val="316646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EA2373-ED27-0F44-90B1-C032F32CFA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树的其他定义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5E8105-CCF6-3E40-B339-2FCAA8741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树有许多等价的定义</a:t>
            </a:r>
            <a:endParaRPr kumimoji="1" lang="en-US" altLang="zh-CN" dirty="0"/>
          </a:p>
          <a:p>
            <a:r>
              <a:rPr kumimoji="1" lang="zh-CN" altLang="en-US" dirty="0"/>
              <a:t>假设有无向图</a:t>
            </a:r>
            <a:r>
              <a:rPr kumimoji="1" lang="en-HK" altLang="zh-CN" dirty="0"/>
              <a:t>G</a:t>
            </a:r>
            <a:r>
              <a:rPr kumimoji="1" lang="zh-CN" altLang="en-US" dirty="0"/>
              <a:t>，它的顶点数为</a:t>
            </a:r>
            <a:r>
              <a:rPr kumimoji="1" lang="zh-CN" altLang="en-HK" dirty="0"/>
              <a:t>ｎ，</a:t>
            </a:r>
            <a:r>
              <a:rPr kumimoji="1" lang="zh-CN" altLang="en-US" dirty="0"/>
              <a:t>边数为</a:t>
            </a:r>
            <a:r>
              <a:rPr kumimoji="1" lang="zh-CN" altLang="en-HK" dirty="0"/>
              <a:t>ｍ，</a:t>
            </a:r>
            <a:r>
              <a:rPr kumimoji="1" lang="zh-CN" altLang="en-US" dirty="0"/>
              <a:t>以下每个说法都说明</a:t>
            </a:r>
            <a:r>
              <a:rPr kumimoji="1" lang="en-US" altLang="zh-CN" dirty="0"/>
              <a:t>G</a:t>
            </a:r>
            <a:r>
              <a:rPr kumimoji="1" lang="zh-CN" altLang="en-US" dirty="0"/>
              <a:t>是树：</a:t>
            </a:r>
          </a:p>
          <a:p>
            <a:pPr marL="0" indent="0">
              <a:buNone/>
            </a:pPr>
            <a:r>
              <a:rPr kumimoji="1" lang="en-US" altLang="zh-CN" dirty="0"/>
              <a:t>(1)</a:t>
            </a:r>
            <a:r>
              <a:rPr kumimoji="1" lang="zh-CN" altLang="en-HK" dirty="0"/>
              <a:t>Ｇ</a:t>
            </a:r>
            <a:r>
              <a:rPr kumimoji="1" lang="zh-CN" altLang="en-US" dirty="0"/>
              <a:t>中任意两顶点间有且仅有一条路相连；</a:t>
            </a:r>
          </a:p>
          <a:p>
            <a:pPr marL="0" indent="0">
              <a:buNone/>
            </a:pPr>
            <a:r>
              <a:rPr kumimoji="1" lang="en-US" altLang="zh-CN" dirty="0"/>
              <a:t>(2)</a:t>
            </a:r>
            <a:r>
              <a:rPr kumimoji="1" lang="zh-CN" altLang="en-HK" dirty="0"/>
              <a:t>Ｇ</a:t>
            </a:r>
            <a:r>
              <a:rPr kumimoji="1" lang="zh-CN" altLang="en-US" dirty="0"/>
              <a:t>是连通的，且</a:t>
            </a:r>
            <a:r>
              <a:rPr kumimoji="1" lang="zh-CN" altLang="en-HK" dirty="0"/>
              <a:t>ｍ＝ｎ－</a:t>
            </a:r>
            <a:r>
              <a:rPr kumimoji="1" lang="en-HK" altLang="zh-CN" dirty="0"/>
              <a:t>1</a:t>
            </a:r>
            <a:r>
              <a:rPr kumimoji="1" lang="zh-CN" altLang="en-HK" dirty="0"/>
              <a:t>；</a:t>
            </a:r>
          </a:p>
          <a:p>
            <a:pPr marL="0" indent="0">
              <a:buNone/>
            </a:pPr>
            <a:r>
              <a:rPr kumimoji="1" lang="en-HK" altLang="zh-CN" dirty="0"/>
              <a:t>(</a:t>
            </a:r>
            <a:r>
              <a:rPr kumimoji="1" lang="en-US" altLang="zh-CN" dirty="0"/>
              <a:t>3</a:t>
            </a:r>
            <a:r>
              <a:rPr kumimoji="1" lang="en-HK" altLang="zh-CN" dirty="0"/>
              <a:t>)</a:t>
            </a:r>
            <a:r>
              <a:rPr kumimoji="1" lang="zh-CN" altLang="en-HK" dirty="0"/>
              <a:t>Ｇ</a:t>
            </a:r>
            <a:r>
              <a:rPr kumimoji="1" lang="zh-CN" altLang="en-US" dirty="0"/>
              <a:t>中无圈，且</a:t>
            </a:r>
            <a:r>
              <a:rPr kumimoji="1" lang="zh-CN" altLang="en-HK" dirty="0"/>
              <a:t>ｍ＝ｎ－</a:t>
            </a:r>
            <a:r>
              <a:rPr kumimoji="1" lang="en-HK" altLang="zh-CN" dirty="0"/>
              <a:t>1</a:t>
            </a:r>
            <a:r>
              <a:rPr kumimoji="1" lang="zh-CN" altLang="en-HK" dirty="0"/>
              <a:t>；</a:t>
            </a:r>
          </a:p>
          <a:p>
            <a:pPr marL="0" indent="0">
              <a:buNone/>
            </a:pPr>
            <a:r>
              <a:rPr kumimoji="1" lang="en-HK" altLang="zh-CN" dirty="0"/>
              <a:t>(</a:t>
            </a:r>
            <a:r>
              <a:rPr kumimoji="1" lang="en-US" altLang="zh-CN" dirty="0"/>
              <a:t>4</a:t>
            </a:r>
            <a:r>
              <a:rPr kumimoji="1" lang="en-HK" altLang="zh-CN" dirty="0"/>
              <a:t>)</a:t>
            </a:r>
            <a:r>
              <a:rPr kumimoji="1" lang="zh-CN" altLang="en-HK" dirty="0"/>
              <a:t>Ｇ</a:t>
            </a:r>
            <a:r>
              <a:rPr kumimoji="1" lang="zh-CN" altLang="en-US" dirty="0"/>
              <a:t>中无圈，但在</a:t>
            </a:r>
            <a:r>
              <a:rPr kumimoji="1" lang="zh-CN" altLang="en-HK" dirty="0"/>
              <a:t>Ｇ</a:t>
            </a:r>
            <a:r>
              <a:rPr kumimoji="1" lang="zh-CN" altLang="en-US" dirty="0"/>
              <a:t>中任意不相邻的两顶点间增加一条边，就得到唯一一个圈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0088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B038D3B-835C-4946-8C13-7F46CE5DFE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r>
              <a:rPr kumimoji="1" lang="zh-CN" altLang="en-US" dirty="0"/>
              <a:t>图的存储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D326EB-335C-E14E-A534-D416C9D87B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Part-2</a:t>
            </a:r>
          </a:p>
        </p:txBody>
      </p:sp>
    </p:spTree>
    <p:extLst>
      <p:ext uri="{BB962C8B-B14F-4D97-AF65-F5344CB8AC3E}">
        <p14:creationId xmlns:p14="http://schemas.microsoft.com/office/powerpoint/2010/main" val="3351408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85AA89B-8DCC-4D86-8D1A-1417489651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图的存储</a:t>
            </a:r>
            <a:r>
              <a:rPr lang="en-US" altLang="zh-CN" dirty="0"/>
              <a:t>-</a:t>
            </a:r>
            <a:r>
              <a:rPr lang="zh-CN" altLang="en-US" dirty="0"/>
              <a:t>邻接矩阵</a:t>
            </a:r>
          </a:p>
        </p:txBody>
      </p:sp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B16820C6-C81F-4F29-A5DE-AB3D379FF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816" y="1791441"/>
            <a:ext cx="4267200" cy="391477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4BE775D-8555-42ED-B02D-ED331A4D6D41}"/>
              </a:ext>
            </a:extLst>
          </p:cNvPr>
          <p:cNvSpPr/>
          <p:nvPr/>
        </p:nvSpPr>
        <p:spPr>
          <a:xfrm>
            <a:off x="6619284" y="1735898"/>
            <a:ext cx="363440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spc="600" dirty="0"/>
              <a:t>0110000000</a:t>
            </a:r>
          </a:p>
          <a:p>
            <a:r>
              <a:rPr lang="en-US" altLang="zh-CN" sz="2800" b="1" spc="600" dirty="0"/>
              <a:t>1001000000</a:t>
            </a:r>
          </a:p>
          <a:p>
            <a:r>
              <a:rPr lang="en-US" altLang="zh-CN" sz="2800" b="1" spc="600" dirty="0"/>
              <a:t>1001101000</a:t>
            </a:r>
          </a:p>
          <a:p>
            <a:r>
              <a:rPr lang="en-US" altLang="zh-CN" sz="2800" b="1" spc="600" dirty="0"/>
              <a:t>0110100100</a:t>
            </a:r>
          </a:p>
          <a:p>
            <a:r>
              <a:rPr lang="en-US" altLang="zh-CN" sz="2800" b="1" spc="600" dirty="0"/>
              <a:t>0011010000</a:t>
            </a:r>
          </a:p>
          <a:p>
            <a:r>
              <a:rPr lang="en-US" altLang="zh-CN" sz="2800" b="1" spc="600" dirty="0"/>
              <a:t>0010000011</a:t>
            </a:r>
          </a:p>
          <a:p>
            <a:r>
              <a:rPr lang="en-US" altLang="zh-CN" sz="2800" b="1" spc="600" dirty="0"/>
              <a:t>0001010000</a:t>
            </a:r>
          </a:p>
          <a:p>
            <a:r>
              <a:rPr lang="en-US" altLang="zh-CN" sz="2800" b="1" spc="600" dirty="0"/>
              <a:t>0000001000</a:t>
            </a:r>
          </a:p>
          <a:p>
            <a:r>
              <a:rPr lang="en-US" altLang="zh-CN" sz="2800" b="1" spc="600" dirty="0"/>
              <a:t>0000001000</a:t>
            </a:r>
            <a:endParaRPr lang="zh-CN" altLang="en-US" sz="2800" b="1" spc="600" dirty="0"/>
          </a:p>
        </p:txBody>
      </p:sp>
    </p:spTree>
    <p:extLst>
      <p:ext uri="{BB962C8B-B14F-4D97-AF65-F5344CB8AC3E}">
        <p14:creationId xmlns:p14="http://schemas.microsoft.com/office/powerpoint/2010/main" val="100493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图的存储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如何用数组保存图的信息？</a:t>
            </a:r>
            <a:endParaRPr lang="en-US" altLang="zh-CN" dirty="0"/>
          </a:p>
          <a:p>
            <a:r>
              <a:rPr lang="zh-CN" altLang="en-US" dirty="0"/>
              <a:t>图中需要存的信息：每个点上的信息，边的信息</a:t>
            </a:r>
            <a:endParaRPr lang="en-US" altLang="zh-CN" dirty="0"/>
          </a:p>
          <a:p>
            <a:r>
              <a:rPr lang="zh-CN" altLang="en-US" dirty="0"/>
              <a:t>图中点编号从</a:t>
            </a:r>
            <a:r>
              <a:rPr lang="en-US" altLang="zh-CN" dirty="0"/>
              <a:t>1</a:t>
            </a:r>
            <a:r>
              <a:rPr lang="zh-CN" altLang="en-US" dirty="0"/>
              <a:t>到</a:t>
            </a:r>
            <a:r>
              <a:rPr lang="en-US" altLang="zh-CN" dirty="0"/>
              <a:t>n(0</a:t>
            </a:r>
            <a:r>
              <a:rPr lang="zh-CN" altLang="en-US" dirty="0"/>
              <a:t>到</a:t>
            </a:r>
            <a:r>
              <a:rPr lang="en-US" altLang="zh-CN" dirty="0"/>
              <a:t>n-1)</a:t>
            </a:r>
            <a:r>
              <a:rPr lang="zh-CN" altLang="en-US" dirty="0"/>
              <a:t>，所以点上的信息用数组就能存，例如</a:t>
            </a:r>
            <a:r>
              <a:rPr lang="en-US" altLang="zh-CN" dirty="0"/>
              <a:t>a[</a:t>
            </a:r>
            <a:r>
              <a:rPr lang="en-US" altLang="zh-CN" dirty="0" err="1"/>
              <a:t>i</a:t>
            </a:r>
            <a:r>
              <a:rPr lang="en-US" altLang="zh-CN" dirty="0"/>
              <a:t>]</a:t>
            </a:r>
            <a:r>
              <a:rPr lang="zh-CN" altLang="en-US" dirty="0"/>
              <a:t>存储第</a:t>
            </a:r>
            <a:r>
              <a:rPr lang="en-US" altLang="zh-CN" dirty="0" err="1"/>
              <a:t>i</a:t>
            </a:r>
            <a:r>
              <a:rPr lang="zh-CN" altLang="en-US" dirty="0"/>
              <a:t>个点的信息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由于无向图可以视为有向图，因此我们全部当做有向图进行考虑。</a:t>
            </a:r>
          </a:p>
        </p:txBody>
      </p:sp>
    </p:spTree>
    <p:extLst>
      <p:ext uri="{BB962C8B-B14F-4D97-AF65-F5344CB8AC3E}">
        <p14:creationId xmlns:p14="http://schemas.microsoft.com/office/powerpoint/2010/main" val="300873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FC05D6D-7570-0249-B070-1F0264ADE9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求后序遍历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950A66-E2C1-2046-9EDC-F2F4ACED33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AB8EEC-3113-5B48-BF6C-EB14A621E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926" y="1620456"/>
            <a:ext cx="8422511" cy="45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791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图的存储</a:t>
            </a:r>
            <a:r>
              <a:rPr lang="en-US" altLang="zh-CN" dirty="0"/>
              <a:t>-</a:t>
            </a:r>
            <a:r>
              <a:rPr lang="zh-CN" altLang="en-US" dirty="0"/>
              <a:t>邻接矩阵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邻接矩阵是一种简单的存储方式，我们用一个</a:t>
            </a:r>
            <a:r>
              <a:rPr lang="en-US" altLang="zh-CN" dirty="0"/>
              <a:t>n</a:t>
            </a:r>
            <a:r>
              <a:rPr lang="zh-CN" altLang="en-US" dirty="0"/>
              <a:t>*</a:t>
            </a:r>
            <a:r>
              <a:rPr lang="en-US" altLang="zh-CN" dirty="0"/>
              <a:t>n</a:t>
            </a:r>
            <a:r>
              <a:rPr lang="zh-CN" altLang="en-US" dirty="0"/>
              <a:t>的二维矩阵</a:t>
            </a:r>
            <a:r>
              <a:rPr lang="en-US" altLang="zh-CN" dirty="0"/>
              <a:t>M</a:t>
            </a:r>
            <a:r>
              <a:rPr lang="zh-CN" altLang="en-US" dirty="0"/>
              <a:t>存储边的信息。</a:t>
            </a:r>
            <a:endParaRPr lang="en-US" altLang="zh-CN" dirty="0"/>
          </a:p>
          <a:p>
            <a:r>
              <a:rPr lang="zh-CN" altLang="en-US" dirty="0"/>
              <a:t>其中</a:t>
            </a:r>
            <a:r>
              <a:rPr lang="en-US" altLang="zh-CN" dirty="0"/>
              <a:t>M[</a:t>
            </a:r>
            <a:r>
              <a:rPr lang="en-US" altLang="zh-CN" dirty="0" err="1"/>
              <a:t>i</a:t>
            </a:r>
            <a:r>
              <a:rPr lang="en-US" altLang="zh-CN" dirty="0"/>
              <a:t>][j]</a:t>
            </a:r>
            <a:r>
              <a:rPr lang="zh-CN" altLang="en-US" dirty="0"/>
              <a:t>表示点 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zh-CN" altLang="en-US" dirty="0"/>
              <a:t>到点 </a:t>
            </a:r>
            <a:r>
              <a:rPr lang="en-US" altLang="zh-CN" dirty="0"/>
              <a:t>j </a:t>
            </a:r>
            <a:r>
              <a:rPr lang="zh-CN" altLang="en-US" dirty="0"/>
              <a:t>之间的边的情况。</a:t>
            </a:r>
            <a:endParaRPr lang="en-US" altLang="zh-CN" dirty="0"/>
          </a:p>
          <a:p>
            <a:r>
              <a:rPr lang="zh-CN" altLang="en-US" dirty="0"/>
              <a:t>如果边没有长度，则用</a:t>
            </a:r>
            <a:r>
              <a:rPr lang="en-US" altLang="zh-CN" dirty="0"/>
              <a:t>0,1</a:t>
            </a:r>
            <a:r>
              <a:rPr lang="zh-CN" altLang="en-US" dirty="0"/>
              <a:t>表示。</a:t>
            </a:r>
            <a:r>
              <a:rPr lang="en-US" altLang="zh-CN" dirty="0"/>
              <a:t>0</a:t>
            </a:r>
            <a:r>
              <a:rPr lang="zh-CN" altLang="en-US" dirty="0"/>
              <a:t>表示没有边，</a:t>
            </a:r>
            <a:r>
              <a:rPr lang="en-US" altLang="zh-CN" dirty="0"/>
              <a:t>1</a:t>
            </a:r>
            <a:r>
              <a:rPr lang="zh-CN" altLang="en-US" dirty="0"/>
              <a:t>表示有边。</a:t>
            </a:r>
            <a:endParaRPr lang="en-US" altLang="zh-CN" dirty="0"/>
          </a:p>
          <a:p>
            <a:r>
              <a:rPr lang="zh-CN" altLang="en-US" dirty="0"/>
              <a:t>如果边有长度，则用</a:t>
            </a:r>
            <a:r>
              <a:rPr lang="en-US" altLang="zh-CN" dirty="0"/>
              <a:t>-1</a:t>
            </a:r>
            <a:r>
              <a:rPr lang="zh-CN" altLang="en-US" dirty="0"/>
              <a:t>或极大值表示没有边，普通非负值表示边长。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1833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图的存储</a:t>
            </a:r>
            <a:r>
              <a:rPr lang="en-US" altLang="zh-CN" dirty="0"/>
              <a:t>-</a:t>
            </a:r>
            <a:r>
              <a:rPr lang="zh-CN" altLang="en-US" dirty="0"/>
              <a:t>邻接矩阵</a:t>
            </a:r>
          </a:p>
        </p:txBody>
      </p: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B3429EDD-2DC1-8946-9E2E-35DDD965E2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边没有长度，无向边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边没有长度，有向边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边有长度，无向边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0616" y="1487403"/>
            <a:ext cx="2287141" cy="16689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9101" y="3378760"/>
            <a:ext cx="3010135" cy="1670414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711513" y="5093395"/>
            <a:ext cx="3027385" cy="1756846"/>
            <a:chOff x="4036075" y="4514453"/>
            <a:chExt cx="3579570" cy="2218511"/>
          </a:xfrm>
        </p:grpSpPr>
        <p:sp>
          <p:nvSpPr>
            <p:cNvPr id="7" name="椭圆 6"/>
            <p:cNvSpPr/>
            <p:nvPr/>
          </p:nvSpPr>
          <p:spPr>
            <a:xfrm>
              <a:off x="4036075" y="5325589"/>
              <a:ext cx="522514" cy="56170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A</a:t>
              </a:r>
              <a:endParaRPr lang="zh-CN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4894217" y="4514454"/>
              <a:ext cx="522514" cy="56170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B</a:t>
              </a:r>
              <a:endParaRPr lang="zh-CN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4894217" y="6171260"/>
              <a:ext cx="522514" cy="56170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C</a:t>
              </a:r>
              <a:endParaRPr lang="zh-CN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6156960" y="4514454"/>
              <a:ext cx="522514" cy="56170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D</a:t>
              </a:r>
              <a:endParaRPr lang="zh-CN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6156960" y="6171261"/>
              <a:ext cx="522514" cy="56170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E</a:t>
              </a:r>
              <a:endParaRPr lang="zh-CN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7093131" y="5325590"/>
              <a:ext cx="522514" cy="56170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F</a:t>
              </a:r>
              <a:endParaRPr lang="zh-CN" alt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3" name="直接连接符 12"/>
            <p:cNvCxnSpPr>
              <a:stCxn id="7" idx="7"/>
              <a:endCxn id="8" idx="3"/>
            </p:cNvCxnSpPr>
            <p:nvPr/>
          </p:nvCxnSpPr>
          <p:spPr>
            <a:xfrm flipV="1">
              <a:off x="4482069" y="4993898"/>
              <a:ext cx="488668" cy="41395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>
              <a:stCxn id="7" idx="5"/>
              <a:endCxn id="9" idx="1"/>
            </p:cNvCxnSpPr>
            <p:nvPr/>
          </p:nvCxnSpPr>
          <p:spPr>
            <a:xfrm>
              <a:off x="4482069" y="5805033"/>
              <a:ext cx="488668" cy="448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stCxn id="8" idx="4"/>
              <a:endCxn id="9" idx="0"/>
            </p:cNvCxnSpPr>
            <p:nvPr/>
          </p:nvCxnSpPr>
          <p:spPr>
            <a:xfrm>
              <a:off x="5155474" y="5076157"/>
              <a:ext cx="0" cy="109510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>
              <a:stCxn id="8" idx="6"/>
              <a:endCxn id="10" idx="2"/>
            </p:cNvCxnSpPr>
            <p:nvPr/>
          </p:nvCxnSpPr>
          <p:spPr>
            <a:xfrm>
              <a:off x="5416731" y="4795306"/>
              <a:ext cx="740229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>
              <a:stCxn id="9" idx="6"/>
              <a:endCxn id="11" idx="2"/>
            </p:cNvCxnSpPr>
            <p:nvPr/>
          </p:nvCxnSpPr>
          <p:spPr>
            <a:xfrm>
              <a:off x="5416731" y="6452112"/>
              <a:ext cx="74022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>
              <a:stCxn id="10" idx="4"/>
              <a:endCxn id="11" idx="0"/>
            </p:cNvCxnSpPr>
            <p:nvPr/>
          </p:nvCxnSpPr>
          <p:spPr>
            <a:xfrm>
              <a:off x="6418217" y="5076157"/>
              <a:ext cx="0" cy="109510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>
              <a:stCxn id="9" idx="7"/>
              <a:endCxn id="10" idx="3"/>
            </p:cNvCxnSpPr>
            <p:nvPr/>
          </p:nvCxnSpPr>
          <p:spPr>
            <a:xfrm flipV="1">
              <a:off x="5340211" y="4993898"/>
              <a:ext cx="893269" cy="125962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>
              <a:stCxn id="10" idx="5"/>
              <a:endCxn id="12" idx="1"/>
            </p:cNvCxnSpPr>
            <p:nvPr/>
          </p:nvCxnSpPr>
          <p:spPr>
            <a:xfrm>
              <a:off x="6602954" y="4993898"/>
              <a:ext cx="566697" cy="41395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>
              <a:stCxn id="11" idx="7"/>
              <a:endCxn id="12" idx="3"/>
            </p:cNvCxnSpPr>
            <p:nvPr/>
          </p:nvCxnSpPr>
          <p:spPr>
            <a:xfrm flipV="1">
              <a:off x="6602954" y="5805034"/>
              <a:ext cx="566697" cy="448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4552922" y="4919246"/>
              <a:ext cx="338555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400" b="0" i="0" dirty="0">
                  <a:solidFill>
                    <a:sysClr val="windowText" lastClr="000000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6</a:t>
              </a:r>
              <a:endParaRPr kumimoji="1" lang="zh-CN" altLang="en-US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536044" y="5807683"/>
              <a:ext cx="338555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400" b="0" i="0" dirty="0">
                  <a:solidFill>
                    <a:sysClr val="windowText" lastClr="000000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3</a:t>
              </a:r>
              <a:endParaRPr kumimoji="1" lang="zh-CN" altLang="en-US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947937" y="5395058"/>
              <a:ext cx="338555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400" b="0" i="0" dirty="0">
                  <a:solidFill>
                    <a:sysClr val="windowText" lastClr="000000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2</a:t>
              </a:r>
              <a:endParaRPr kumimoji="1" lang="zh-CN" altLang="en-US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596335" y="4514453"/>
              <a:ext cx="338555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400" b="0" i="0" dirty="0">
                  <a:solidFill>
                    <a:sysClr val="windowText" lastClr="000000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5</a:t>
              </a:r>
              <a:endParaRPr kumimoji="1" lang="zh-CN" altLang="en-US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616927" y="6196478"/>
              <a:ext cx="338555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400" b="0" i="0" dirty="0">
                  <a:solidFill>
                    <a:sysClr val="windowText" lastClr="000000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4</a:t>
              </a:r>
              <a:endParaRPr kumimoji="1" lang="zh-CN" altLang="en-US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591879" y="5422684"/>
              <a:ext cx="338555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400" b="0" i="0" dirty="0">
                  <a:solidFill>
                    <a:sysClr val="windowText" lastClr="000000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3</a:t>
              </a:r>
              <a:endParaRPr kumimoji="1" lang="zh-CN" altLang="en-US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315870" y="5442384"/>
              <a:ext cx="338555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400" b="0" i="0" dirty="0">
                  <a:solidFill>
                    <a:sysClr val="windowText" lastClr="000000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2</a:t>
              </a:r>
              <a:endParaRPr kumimoji="1" lang="zh-CN" altLang="en-US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755285" y="4881564"/>
              <a:ext cx="338555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400" b="0" i="0" dirty="0">
                  <a:solidFill>
                    <a:sysClr val="windowText" lastClr="000000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3</a:t>
              </a:r>
              <a:endParaRPr kumimoji="1" lang="zh-CN" altLang="en-US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724905" y="5856723"/>
              <a:ext cx="338555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400" b="0" i="0" dirty="0">
                  <a:solidFill>
                    <a:sysClr val="windowText" lastClr="000000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5</a:t>
              </a:r>
              <a:endParaRPr kumimoji="1" lang="zh-CN" altLang="en-US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</p:grp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7175274" y="1424149"/>
          <a:ext cx="2076995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99">
                  <a:extLst>
                    <a:ext uri="{9D8B030D-6E8A-4147-A177-3AD203B41FA5}">
                      <a16:colId xmlns:a16="http://schemas.microsoft.com/office/drawing/2014/main" val="3870963623"/>
                    </a:ext>
                  </a:extLst>
                </a:gridCol>
                <a:gridCol w="415399">
                  <a:extLst>
                    <a:ext uri="{9D8B030D-6E8A-4147-A177-3AD203B41FA5}">
                      <a16:colId xmlns:a16="http://schemas.microsoft.com/office/drawing/2014/main" val="176854986"/>
                    </a:ext>
                  </a:extLst>
                </a:gridCol>
                <a:gridCol w="415399">
                  <a:extLst>
                    <a:ext uri="{9D8B030D-6E8A-4147-A177-3AD203B41FA5}">
                      <a16:colId xmlns:a16="http://schemas.microsoft.com/office/drawing/2014/main" val="3227704562"/>
                    </a:ext>
                  </a:extLst>
                </a:gridCol>
                <a:gridCol w="415399">
                  <a:extLst>
                    <a:ext uri="{9D8B030D-6E8A-4147-A177-3AD203B41FA5}">
                      <a16:colId xmlns:a16="http://schemas.microsoft.com/office/drawing/2014/main" val="307982860"/>
                    </a:ext>
                  </a:extLst>
                </a:gridCol>
                <a:gridCol w="415399">
                  <a:extLst>
                    <a:ext uri="{9D8B030D-6E8A-4147-A177-3AD203B41FA5}">
                      <a16:colId xmlns:a16="http://schemas.microsoft.com/office/drawing/2014/main" val="1201472057"/>
                    </a:ext>
                  </a:extLst>
                </a:gridCol>
              </a:tblGrid>
              <a:tr h="33244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i</a:t>
                      </a:r>
                      <a:r>
                        <a:rPr lang="en-US" altLang="zh-CN" dirty="0"/>
                        <a:t>\j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864151"/>
                  </a:ext>
                </a:extLst>
              </a:tr>
              <a:tr h="33244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917255"/>
                  </a:ext>
                </a:extLst>
              </a:tr>
              <a:tr h="33244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035081"/>
                  </a:ext>
                </a:extLst>
              </a:tr>
              <a:tr h="33244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259809"/>
                  </a:ext>
                </a:extLst>
              </a:tr>
              <a:tr h="33244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822703"/>
                  </a:ext>
                </a:extLst>
              </a:tr>
            </a:tbl>
          </a:graphicData>
        </a:graphic>
      </p:graphicFrame>
      <p:graphicFrame>
        <p:nvGraphicFramePr>
          <p:cNvPr id="31" name="表格 30"/>
          <p:cNvGraphicFramePr>
            <a:graphicFrameLocks noGrp="1"/>
          </p:cNvGraphicFramePr>
          <p:nvPr/>
        </p:nvGraphicFramePr>
        <p:xfrm>
          <a:off x="6739575" y="3349627"/>
          <a:ext cx="246598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997">
                  <a:extLst>
                    <a:ext uri="{9D8B030D-6E8A-4147-A177-3AD203B41FA5}">
                      <a16:colId xmlns:a16="http://schemas.microsoft.com/office/drawing/2014/main" val="2063814546"/>
                    </a:ext>
                  </a:extLst>
                </a:gridCol>
                <a:gridCol w="410997">
                  <a:extLst>
                    <a:ext uri="{9D8B030D-6E8A-4147-A177-3AD203B41FA5}">
                      <a16:colId xmlns:a16="http://schemas.microsoft.com/office/drawing/2014/main" val="1567500661"/>
                    </a:ext>
                  </a:extLst>
                </a:gridCol>
                <a:gridCol w="410997">
                  <a:extLst>
                    <a:ext uri="{9D8B030D-6E8A-4147-A177-3AD203B41FA5}">
                      <a16:colId xmlns:a16="http://schemas.microsoft.com/office/drawing/2014/main" val="3501979938"/>
                    </a:ext>
                  </a:extLst>
                </a:gridCol>
                <a:gridCol w="410997">
                  <a:extLst>
                    <a:ext uri="{9D8B030D-6E8A-4147-A177-3AD203B41FA5}">
                      <a16:colId xmlns:a16="http://schemas.microsoft.com/office/drawing/2014/main" val="3245196791"/>
                    </a:ext>
                  </a:extLst>
                </a:gridCol>
                <a:gridCol w="410997">
                  <a:extLst>
                    <a:ext uri="{9D8B030D-6E8A-4147-A177-3AD203B41FA5}">
                      <a16:colId xmlns:a16="http://schemas.microsoft.com/office/drawing/2014/main" val="278311423"/>
                    </a:ext>
                  </a:extLst>
                </a:gridCol>
                <a:gridCol w="410997">
                  <a:extLst>
                    <a:ext uri="{9D8B030D-6E8A-4147-A177-3AD203B41FA5}">
                      <a16:colId xmlns:a16="http://schemas.microsoft.com/office/drawing/2014/main" val="23961646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i</a:t>
                      </a:r>
                      <a:r>
                        <a:rPr lang="en-US" altLang="zh-CN" dirty="0"/>
                        <a:t>\j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0046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429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355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61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620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731036"/>
                  </a:ext>
                </a:extLst>
              </a:tr>
            </a:tbl>
          </a:graphicData>
        </a:graphic>
      </p:graphicFrame>
      <p:graphicFrame>
        <p:nvGraphicFramePr>
          <p:cNvPr id="32" name="表格 31"/>
          <p:cNvGraphicFramePr>
            <a:graphicFrameLocks noGrp="1"/>
          </p:cNvGraphicFramePr>
          <p:nvPr/>
        </p:nvGraphicFramePr>
        <p:xfrm>
          <a:off x="9206234" y="4260548"/>
          <a:ext cx="298576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38">
                  <a:extLst>
                    <a:ext uri="{9D8B030D-6E8A-4147-A177-3AD203B41FA5}">
                      <a16:colId xmlns:a16="http://schemas.microsoft.com/office/drawing/2014/main" val="572538729"/>
                    </a:ext>
                  </a:extLst>
                </a:gridCol>
                <a:gridCol w="426538">
                  <a:extLst>
                    <a:ext uri="{9D8B030D-6E8A-4147-A177-3AD203B41FA5}">
                      <a16:colId xmlns:a16="http://schemas.microsoft.com/office/drawing/2014/main" val="1456982158"/>
                    </a:ext>
                  </a:extLst>
                </a:gridCol>
                <a:gridCol w="426538">
                  <a:extLst>
                    <a:ext uri="{9D8B030D-6E8A-4147-A177-3AD203B41FA5}">
                      <a16:colId xmlns:a16="http://schemas.microsoft.com/office/drawing/2014/main" val="616115164"/>
                    </a:ext>
                  </a:extLst>
                </a:gridCol>
                <a:gridCol w="426538">
                  <a:extLst>
                    <a:ext uri="{9D8B030D-6E8A-4147-A177-3AD203B41FA5}">
                      <a16:colId xmlns:a16="http://schemas.microsoft.com/office/drawing/2014/main" val="491212710"/>
                    </a:ext>
                  </a:extLst>
                </a:gridCol>
                <a:gridCol w="426538">
                  <a:extLst>
                    <a:ext uri="{9D8B030D-6E8A-4147-A177-3AD203B41FA5}">
                      <a16:colId xmlns:a16="http://schemas.microsoft.com/office/drawing/2014/main" val="2205204705"/>
                    </a:ext>
                  </a:extLst>
                </a:gridCol>
                <a:gridCol w="426538">
                  <a:extLst>
                    <a:ext uri="{9D8B030D-6E8A-4147-A177-3AD203B41FA5}">
                      <a16:colId xmlns:a16="http://schemas.microsoft.com/office/drawing/2014/main" val="3650241143"/>
                    </a:ext>
                  </a:extLst>
                </a:gridCol>
                <a:gridCol w="426538">
                  <a:extLst>
                    <a:ext uri="{9D8B030D-6E8A-4147-A177-3AD203B41FA5}">
                      <a16:colId xmlns:a16="http://schemas.microsoft.com/office/drawing/2014/main" val="33136737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i</a:t>
                      </a:r>
                      <a:r>
                        <a:rPr lang="en-US" altLang="zh-CN" dirty="0"/>
                        <a:t>/j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605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inf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inf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inf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84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inf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inf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044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inf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095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inf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384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inf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inf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675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inf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inf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inf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14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066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图的存储</a:t>
            </a:r>
            <a:r>
              <a:rPr lang="en-US" altLang="zh-CN" dirty="0"/>
              <a:t>-</a:t>
            </a:r>
            <a:r>
              <a:rPr lang="zh-CN" altLang="en-US" dirty="0"/>
              <a:t>邻接矩阵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优点：</a:t>
                </a:r>
                <a:endParaRPr lang="en-US" altLang="zh-CN" dirty="0"/>
              </a:p>
              <a:p>
                <a:r>
                  <a:rPr lang="zh-CN" altLang="en-US" dirty="0"/>
                  <a:t>存储和遍历都简单便捷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缺点：</a:t>
                </a:r>
                <a:endParaRPr lang="en-US" altLang="zh-CN" dirty="0"/>
              </a:p>
              <a:p>
                <a:r>
                  <a:rPr lang="zh-CN" altLang="en-US" dirty="0"/>
                  <a:t>对于</a:t>
                </a:r>
                <a:r>
                  <a:rPr lang="zh-CN" altLang="en-US" b="1" dirty="0"/>
                  <a:t>稀疏图</a:t>
                </a:r>
                <a:r>
                  <a:rPr lang="zh-CN" altLang="en-US" dirty="0"/>
                  <a:t>比较浪费存储空间</a:t>
                </a:r>
                <a:r>
                  <a:rPr lang="en-US" altLang="zh-CN" dirty="0"/>
                  <a:t>(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的空间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、</a:t>
                </a:r>
                <a:endParaRPr lang="en-US" altLang="zh-CN" dirty="0"/>
              </a:p>
              <a:p>
                <a:r>
                  <a:rPr lang="zh-CN" altLang="en-US" dirty="0"/>
                  <a:t>找点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出发的每一条边的复杂度较高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每个点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)</a:t>
                </a:r>
                <a:r>
                  <a:rPr lang="zh-CN" altLang="en-US" dirty="0"/>
                  <a:t>、</a:t>
                </a:r>
                <a:endParaRPr lang="en-US" altLang="zh-CN" dirty="0"/>
              </a:p>
              <a:p>
                <a:r>
                  <a:rPr lang="zh-CN" altLang="en-US" dirty="0"/>
                  <a:t>可以记录的信息较少、无法处理重边的情况</a:t>
                </a:r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690" b="-24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8030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B038D3B-835C-4946-8C13-7F46CE5DFE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r>
              <a:rPr kumimoji="1" lang="zh-CN" altLang="en-US" dirty="0"/>
              <a:t>图的遍历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D326EB-335C-E14E-A534-D416C9D87B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Part-3</a:t>
            </a:r>
          </a:p>
        </p:txBody>
      </p:sp>
    </p:spTree>
    <p:extLst>
      <p:ext uri="{BB962C8B-B14F-4D97-AF65-F5344CB8AC3E}">
        <p14:creationId xmlns:p14="http://schemas.microsoft.com/office/powerpoint/2010/main" val="3000092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24BCED9-00CE-4057-8EE1-925A453011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深度优先遍历</a:t>
            </a:r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06C9B33E-9258-40D5-AE28-5767F4DBFCF0}"/>
              </a:ext>
            </a:extLst>
          </p:cNvPr>
          <p:cNvSpPr txBox="1">
            <a:spLocks noChangeArrowheads="1"/>
          </p:cNvSpPr>
          <p:nvPr/>
        </p:nvSpPr>
        <p:spPr>
          <a:xfrm>
            <a:off x="1359176" y="5045076"/>
            <a:ext cx="9608861" cy="11509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从</a:t>
            </a:r>
            <a:r>
              <a:rPr lang="en-US" altLang="zh-CN" dirty="0"/>
              <a:t>V1</a:t>
            </a:r>
            <a:r>
              <a:rPr lang="zh-CN" altLang="en-US" dirty="0"/>
              <a:t>出发进行深度优先遍历的结果为：</a:t>
            </a:r>
            <a:r>
              <a:rPr lang="en-US" altLang="zh-CN" dirty="0"/>
              <a:t>V1</a:t>
            </a:r>
            <a:r>
              <a:rPr lang="zh-CN" altLang="en-US" dirty="0"/>
              <a:t>，</a:t>
            </a:r>
            <a:r>
              <a:rPr lang="en-US" altLang="zh-CN" dirty="0"/>
              <a:t>V2</a:t>
            </a:r>
            <a:r>
              <a:rPr lang="zh-CN" altLang="en-US" dirty="0"/>
              <a:t>，</a:t>
            </a:r>
            <a:r>
              <a:rPr lang="en-US" altLang="zh-CN" dirty="0"/>
              <a:t>V4</a:t>
            </a:r>
            <a:r>
              <a:rPr lang="zh-CN" altLang="en-US" dirty="0"/>
              <a:t>，</a:t>
            </a:r>
            <a:r>
              <a:rPr lang="en-US" altLang="zh-CN" dirty="0"/>
              <a:t>V8</a:t>
            </a:r>
            <a:r>
              <a:rPr lang="zh-CN" altLang="en-US" dirty="0"/>
              <a:t>，</a:t>
            </a:r>
            <a:r>
              <a:rPr lang="en-US" altLang="zh-CN" dirty="0"/>
              <a:t>V5</a:t>
            </a:r>
            <a:r>
              <a:rPr lang="zh-CN" altLang="en-US" dirty="0"/>
              <a:t>，</a:t>
            </a:r>
            <a:r>
              <a:rPr lang="en-US" altLang="zh-CN" dirty="0"/>
              <a:t>V3</a:t>
            </a:r>
            <a:r>
              <a:rPr lang="zh-CN" altLang="en-US" dirty="0"/>
              <a:t>，</a:t>
            </a:r>
            <a:r>
              <a:rPr lang="en-US" altLang="zh-CN" dirty="0"/>
              <a:t>V6</a:t>
            </a:r>
            <a:r>
              <a:rPr lang="zh-CN" altLang="en-US" dirty="0"/>
              <a:t>，</a:t>
            </a:r>
            <a:r>
              <a:rPr lang="en-US" altLang="zh-CN" dirty="0"/>
              <a:t>V7</a:t>
            </a:r>
          </a:p>
        </p:txBody>
      </p:sp>
      <p:pic>
        <p:nvPicPr>
          <p:cNvPr id="27" name="Picture 4">
            <a:extLst>
              <a:ext uri="{FF2B5EF4-FFF2-40B4-BE49-F238E27FC236}">
                <a16:creationId xmlns:a16="http://schemas.microsoft.com/office/drawing/2014/main" id="{AA10B032-A67F-4C07-96C8-C58A892EB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690"/>
          <a:stretch>
            <a:fillRect/>
          </a:stretch>
        </p:blipFill>
        <p:spPr bwMode="auto">
          <a:xfrm>
            <a:off x="2441576" y="1865313"/>
            <a:ext cx="416242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" name="组合 1">
            <a:extLst>
              <a:ext uri="{FF2B5EF4-FFF2-40B4-BE49-F238E27FC236}">
                <a16:creationId xmlns:a16="http://schemas.microsoft.com/office/drawing/2014/main" id="{C0ED2F9A-D5DB-4DF3-8FA8-1FA42B8A2409}"/>
              </a:ext>
            </a:extLst>
          </p:cNvPr>
          <p:cNvGrpSpPr>
            <a:grpSpLocks/>
          </p:cNvGrpSpPr>
          <p:nvPr/>
        </p:nvGrpSpPr>
        <p:grpSpPr bwMode="auto">
          <a:xfrm>
            <a:off x="6661150" y="1376364"/>
            <a:ext cx="3149600" cy="3298825"/>
            <a:chOff x="0" y="0"/>
            <a:chExt cx="3149600" cy="3298825"/>
          </a:xfrm>
        </p:grpSpPr>
        <p:sp>
          <p:nvSpPr>
            <p:cNvPr id="29" name="Line 18">
              <a:extLst>
                <a:ext uri="{FF2B5EF4-FFF2-40B4-BE49-F238E27FC236}">
                  <a16:creationId xmlns:a16="http://schemas.microsoft.com/office/drawing/2014/main" id="{ACFE322F-E88D-4508-806C-F0F38B68BA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71575" y="490538"/>
              <a:ext cx="720725" cy="504825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Line 20">
              <a:extLst>
                <a:ext uri="{FF2B5EF4-FFF2-40B4-BE49-F238E27FC236}">
                  <a16:creationId xmlns:a16="http://schemas.microsoft.com/office/drawing/2014/main" id="{7FD27F87-9C47-415D-9B3F-BF6084A51D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3875" y="995363"/>
              <a:ext cx="647700" cy="64770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Line 21">
              <a:extLst>
                <a:ext uri="{FF2B5EF4-FFF2-40B4-BE49-F238E27FC236}">
                  <a16:creationId xmlns:a16="http://schemas.microsoft.com/office/drawing/2014/main" id="{FEF2AA2C-FCEC-4FD8-B15D-AE9AFCECB9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3875" y="1643063"/>
              <a:ext cx="1079500" cy="64770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Line 22">
              <a:extLst>
                <a:ext uri="{FF2B5EF4-FFF2-40B4-BE49-F238E27FC236}">
                  <a16:creationId xmlns:a16="http://schemas.microsoft.com/office/drawing/2014/main" id="{C5B1BE50-7FD1-4000-A013-DE9120E3F2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375" y="1643063"/>
              <a:ext cx="0" cy="64770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Line 23">
              <a:extLst>
                <a:ext uri="{FF2B5EF4-FFF2-40B4-BE49-F238E27FC236}">
                  <a16:creationId xmlns:a16="http://schemas.microsoft.com/office/drawing/2014/main" id="{AB6163B9-E7D4-46BD-9E36-9BA4025D35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92300" y="490538"/>
              <a:ext cx="647700" cy="576262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Line 24">
              <a:extLst>
                <a:ext uri="{FF2B5EF4-FFF2-40B4-BE49-F238E27FC236}">
                  <a16:creationId xmlns:a16="http://schemas.microsoft.com/office/drawing/2014/main" id="{8B8A88EC-BEAC-4440-950A-87D3256306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79637" y="1066800"/>
              <a:ext cx="360363" cy="503238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Line 25">
              <a:extLst>
                <a:ext uri="{FF2B5EF4-FFF2-40B4-BE49-F238E27FC236}">
                  <a16:creationId xmlns:a16="http://schemas.microsoft.com/office/drawing/2014/main" id="{86C85A6F-A78A-4E1D-A244-EC3A74B3AF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0000" y="1066800"/>
              <a:ext cx="431800" cy="503238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Text Box 26">
              <a:extLst>
                <a:ext uri="{FF2B5EF4-FFF2-40B4-BE49-F238E27FC236}">
                  <a16:creationId xmlns:a16="http://schemas.microsoft.com/office/drawing/2014/main" id="{30A621AE-279C-4342-8423-9E5243D1FE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5762" y="0"/>
              <a:ext cx="485775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1800"/>
                <a:t>V1</a:t>
              </a:r>
            </a:p>
          </p:txBody>
        </p:sp>
        <p:sp>
          <p:nvSpPr>
            <p:cNvPr id="37" name="Text Box 27">
              <a:extLst>
                <a:ext uri="{FF2B5EF4-FFF2-40B4-BE49-F238E27FC236}">
                  <a16:creationId xmlns:a16="http://schemas.microsoft.com/office/drawing/2014/main" id="{1198AD7F-DAF4-4467-853F-37A35A2439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162" y="720725"/>
              <a:ext cx="485775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1800"/>
                <a:t>V2</a:t>
              </a:r>
            </a:p>
          </p:txBody>
        </p:sp>
        <p:sp>
          <p:nvSpPr>
            <p:cNvPr id="38" name="Text Box 28">
              <a:extLst>
                <a:ext uri="{FF2B5EF4-FFF2-40B4-BE49-F238E27FC236}">
                  <a16:creationId xmlns:a16="http://schemas.microsoft.com/office/drawing/2014/main" id="{21257CF1-FE3E-4138-9F92-62C85CB7DB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441450"/>
              <a:ext cx="485775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1800"/>
                <a:t>V4</a:t>
              </a:r>
            </a:p>
          </p:txBody>
        </p:sp>
        <p:sp>
          <p:nvSpPr>
            <p:cNvPr id="39" name="Text Box 29">
              <a:extLst>
                <a:ext uri="{FF2B5EF4-FFF2-40B4-BE49-F238E27FC236}">
                  <a16:creationId xmlns:a16="http://schemas.microsoft.com/office/drawing/2014/main" id="{BEE1B674-AB18-4AB4-9D90-CEF8254AE2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9862" y="2305050"/>
              <a:ext cx="485775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1800"/>
                <a:t>V8</a:t>
              </a:r>
            </a:p>
          </p:txBody>
        </p:sp>
        <p:sp>
          <p:nvSpPr>
            <p:cNvPr id="40" name="Text Box 30">
              <a:extLst>
                <a:ext uri="{FF2B5EF4-FFF2-40B4-BE49-F238E27FC236}">
                  <a16:creationId xmlns:a16="http://schemas.microsoft.com/office/drawing/2014/main" id="{689F48CE-71D4-4805-90DE-0CFD310E34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8425" y="1296988"/>
              <a:ext cx="485775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1800"/>
                <a:t>V5</a:t>
              </a:r>
            </a:p>
          </p:txBody>
        </p:sp>
        <p:sp>
          <p:nvSpPr>
            <p:cNvPr id="41" name="Text Box 31">
              <a:extLst>
                <a:ext uri="{FF2B5EF4-FFF2-40B4-BE49-F238E27FC236}">
                  <a16:creationId xmlns:a16="http://schemas.microsoft.com/office/drawing/2014/main" id="{AE68F8ED-8308-471D-8ED7-B0E1E2749D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4687" y="1584325"/>
              <a:ext cx="485775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1800"/>
                <a:t>V6</a:t>
              </a:r>
            </a:p>
          </p:txBody>
        </p:sp>
        <p:sp>
          <p:nvSpPr>
            <p:cNvPr id="42" name="Text Box 32">
              <a:extLst>
                <a:ext uri="{FF2B5EF4-FFF2-40B4-BE49-F238E27FC236}">
                  <a16:creationId xmlns:a16="http://schemas.microsoft.com/office/drawing/2014/main" id="{726EC063-06C7-4BFA-9A60-FF06A8360F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3825" y="1657350"/>
              <a:ext cx="485775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1800"/>
                <a:t>V7</a:t>
              </a:r>
            </a:p>
          </p:txBody>
        </p:sp>
        <p:sp>
          <p:nvSpPr>
            <p:cNvPr id="43" name="Text Box 33">
              <a:extLst>
                <a:ext uri="{FF2B5EF4-FFF2-40B4-BE49-F238E27FC236}">
                  <a16:creationId xmlns:a16="http://schemas.microsoft.com/office/drawing/2014/main" id="{9700DE9B-65DE-4CC0-9CD1-8124EA4D36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387" y="720725"/>
              <a:ext cx="485775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1800"/>
                <a:t>V3</a:t>
              </a:r>
            </a:p>
          </p:txBody>
        </p:sp>
        <p:sp>
          <p:nvSpPr>
            <p:cNvPr id="44" name="TextBox 1">
              <a:extLst>
                <a:ext uri="{FF2B5EF4-FFF2-40B4-BE49-F238E27FC236}">
                  <a16:creationId xmlns:a16="http://schemas.microsoft.com/office/drawing/2014/main" id="{3B706A83-F6DF-45BB-9078-FDAF54E54A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9862" y="2836863"/>
              <a:ext cx="1108075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Wingdings" panose="05000000000000000000" pitchFamily="2" charset="2"/>
                <a:buNone/>
              </a:pPr>
              <a:r>
                <a:rPr lang="zh-CN" altLang="zh-CN" sz="2400" b="1">
                  <a:solidFill>
                    <a:srgbClr val="FF0000"/>
                  </a:solidFill>
                </a:rPr>
                <a:t>生成树</a:t>
              </a:r>
            </a:p>
          </p:txBody>
        </p:sp>
      </p:grpSp>
      <p:sp>
        <p:nvSpPr>
          <p:cNvPr id="45" name="椭圆 2">
            <a:extLst>
              <a:ext uri="{FF2B5EF4-FFF2-40B4-BE49-F238E27FC236}">
                <a16:creationId xmlns:a16="http://schemas.microsoft.com/office/drawing/2014/main" id="{02303B0F-748E-453D-AB5F-3301AB043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2125663"/>
            <a:ext cx="215900" cy="215900"/>
          </a:xfrm>
          <a:prstGeom prst="ellipse">
            <a:avLst/>
          </a:prstGeom>
          <a:solidFill>
            <a:srgbClr val="FF0000"/>
          </a:solidFill>
          <a:ln w="25400" cmpd="sng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6" name="椭圆 22">
            <a:extLst>
              <a:ext uri="{FF2B5EF4-FFF2-40B4-BE49-F238E27FC236}">
                <a16:creationId xmlns:a16="http://schemas.microsoft.com/office/drawing/2014/main" id="{FF784479-81E1-4DE6-95F4-2DB77B51CD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4732" y="2625727"/>
            <a:ext cx="215900" cy="215900"/>
          </a:xfrm>
          <a:prstGeom prst="ellipse">
            <a:avLst/>
          </a:prstGeom>
          <a:solidFill>
            <a:srgbClr val="FF0000"/>
          </a:solidFill>
          <a:ln w="25400" cmpd="sng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7" name="椭圆 23">
            <a:extLst>
              <a:ext uri="{FF2B5EF4-FFF2-40B4-BE49-F238E27FC236}">
                <a16:creationId xmlns:a16="http://schemas.microsoft.com/office/drawing/2014/main" id="{7DBC2979-5343-4186-A171-6586953CE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2889" y="3197225"/>
            <a:ext cx="217487" cy="215900"/>
          </a:xfrm>
          <a:prstGeom prst="ellipse">
            <a:avLst/>
          </a:prstGeom>
          <a:solidFill>
            <a:srgbClr val="FF0000"/>
          </a:solidFill>
          <a:ln w="25400" cmpd="sng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" name="椭圆 24">
            <a:extLst>
              <a:ext uri="{FF2B5EF4-FFF2-40B4-BE49-F238E27FC236}">
                <a16:creationId xmlns:a16="http://schemas.microsoft.com/office/drawing/2014/main" id="{B130E0DD-B30D-4CEC-A00E-B4E08F7BB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4838" y="3865563"/>
            <a:ext cx="215900" cy="215900"/>
          </a:xfrm>
          <a:prstGeom prst="ellipse">
            <a:avLst/>
          </a:prstGeom>
          <a:solidFill>
            <a:srgbClr val="FF0000"/>
          </a:solidFill>
          <a:ln w="25400" cmpd="sng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9" name="椭圆 25">
            <a:extLst>
              <a:ext uri="{FF2B5EF4-FFF2-40B4-BE49-F238E27FC236}">
                <a16:creationId xmlns:a16="http://schemas.microsoft.com/office/drawing/2014/main" id="{21615528-D5C2-4E6D-94D2-C09E0ACDD5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2113" y="3076575"/>
            <a:ext cx="215900" cy="215900"/>
          </a:xfrm>
          <a:prstGeom prst="ellipse">
            <a:avLst/>
          </a:prstGeom>
          <a:solidFill>
            <a:srgbClr val="FF0000"/>
          </a:solidFill>
          <a:ln w="25400" cmpd="sng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0" name="椭圆 26">
            <a:extLst>
              <a:ext uri="{FF2B5EF4-FFF2-40B4-BE49-F238E27FC236}">
                <a16:creationId xmlns:a16="http://schemas.microsoft.com/office/drawing/2014/main" id="{190BE526-A889-4B0C-B119-040AE3E39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1175" y="2674938"/>
            <a:ext cx="217488" cy="215900"/>
          </a:xfrm>
          <a:prstGeom prst="ellipse">
            <a:avLst/>
          </a:prstGeom>
          <a:solidFill>
            <a:srgbClr val="FF0000"/>
          </a:solidFill>
          <a:ln w="25400" cmpd="sng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1" name="椭圆 27">
            <a:extLst>
              <a:ext uri="{FF2B5EF4-FFF2-40B4-BE49-F238E27FC236}">
                <a16:creationId xmlns:a16="http://schemas.microsoft.com/office/drawing/2014/main" id="{0FF8B982-3DA6-4502-8E5F-F525FA7ED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0950" y="3184525"/>
            <a:ext cx="215900" cy="215900"/>
          </a:xfrm>
          <a:prstGeom prst="ellipse">
            <a:avLst/>
          </a:prstGeom>
          <a:solidFill>
            <a:srgbClr val="FF0000"/>
          </a:solidFill>
          <a:ln w="25400" cmpd="sng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2" name="椭圆 28">
            <a:extLst>
              <a:ext uri="{FF2B5EF4-FFF2-40B4-BE49-F238E27FC236}">
                <a16:creationId xmlns:a16="http://schemas.microsoft.com/office/drawing/2014/main" id="{A593F570-BD8E-43D3-8D00-5A4073C4F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438" y="3197225"/>
            <a:ext cx="215900" cy="215900"/>
          </a:xfrm>
          <a:prstGeom prst="ellipse">
            <a:avLst/>
          </a:prstGeom>
          <a:solidFill>
            <a:srgbClr val="FF0000"/>
          </a:solidFill>
          <a:ln w="25400" cmpd="sng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53" name="直接箭头连接符 4">
            <a:extLst>
              <a:ext uri="{FF2B5EF4-FFF2-40B4-BE49-F238E27FC236}">
                <a16:creationId xmlns:a16="http://schemas.microsoft.com/office/drawing/2014/main" id="{7DD16B78-9EF3-4E1E-AAB2-876C64DAE76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22788" y="3197225"/>
            <a:ext cx="107950" cy="668338"/>
          </a:xfrm>
          <a:prstGeom prst="straightConnector1">
            <a:avLst/>
          </a:prstGeom>
          <a:noFill/>
          <a:ln w="9525" cmpd="sng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" name="直接箭头连接符 34">
            <a:extLst>
              <a:ext uri="{FF2B5EF4-FFF2-40B4-BE49-F238E27FC236}">
                <a16:creationId xmlns:a16="http://schemas.microsoft.com/office/drawing/2014/main" id="{9DDFB867-2E81-4AB2-BE28-8FC473EB566E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000375" y="3530601"/>
            <a:ext cx="1201738" cy="517525"/>
          </a:xfrm>
          <a:prstGeom prst="straightConnector1">
            <a:avLst/>
          </a:prstGeom>
          <a:noFill/>
          <a:ln w="9525" cmpd="sng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" name="直接箭头连接符 39">
            <a:extLst>
              <a:ext uri="{FF2B5EF4-FFF2-40B4-BE49-F238E27FC236}">
                <a16:creationId xmlns:a16="http://schemas.microsoft.com/office/drawing/2014/main" id="{6C7BFA7B-F8BA-4E6D-A8E4-F552948455F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892426" y="2782889"/>
            <a:ext cx="466725" cy="293687"/>
          </a:xfrm>
          <a:prstGeom prst="straightConnector1">
            <a:avLst/>
          </a:prstGeom>
          <a:noFill/>
          <a:ln w="9525" cmpd="sng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直接箭头连接符 43">
            <a:extLst>
              <a:ext uri="{FF2B5EF4-FFF2-40B4-BE49-F238E27FC236}">
                <a16:creationId xmlns:a16="http://schemas.microsoft.com/office/drawing/2014/main" id="{74771192-F1C4-4519-89B4-94354D5F144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762376" y="2155826"/>
            <a:ext cx="868363" cy="377825"/>
          </a:xfrm>
          <a:prstGeom prst="straightConnector1">
            <a:avLst/>
          </a:prstGeom>
          <a:noFill/>
          <a:ln w="9525" cmpd="sng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745246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 autoUpdateAnimBg="0"/>
      <p:bldP spid="45" grpId="0" animBg="1" autoUpdateAnimBg="0"/>
      <p:bldP spid="46" grpId="0" animBg="1" autoUpdateAnimBg="0"/>
      <p:bldP spid="47" grpId="0" animBg="1" autoUpdateAnimBg="0"/>
      <p:bldP spid="48" grpId="0" animBg="1" autoUpdateAnimBg="0"/>
      <p:bldP spid="49" grpId="0" animBg="1" autoUpdateAnimBg="0"/>
      <p:bldP spid="50" grpId="0" animBg="1" autoUpdateAnimBg="0"/>
      <p:bldP spid="51" grpId="0" animBg="1" autoUpdateAnimBg="0"/>
      <p:bldP spid="52" grpId="0" animBg="1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482FE4D-F708-455F-853A-D193071FE8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宽度优先遍历</a:t>
            </a: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94CEFF05-1A91-4B9B-9D96-1B753D16F652}"/>
              </a:ext>
            </a:extLst>
          </p:cNvPr>
          <p:cNvSpPr txBox="1">
            <a:spLocks noChangeArrowheads="1"/>
          </p:cNvSpPr>
          <p:nvPr/>
        </p:nvSpPr>
        <p:spPr>
          <a:xfrm>
            <a:off x="1627188" y="1600547"/>
            <a:ext cx="8500786" cy="10080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从</a:t>
            </a:r>
            <a:r>
              <a:rPr lang="en-US" altLang="zh-CN" dirty="0"/>
              <a:t>V1</a:t>
            </a:r>
            <a:r>
              <a:rPr lang="zh-CN" altLang="en-US" dirty="0"/>
              <a:t>出发进行宽度优先遍历的结果为：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dirty="0"/>
              <a:t> </a:t>
            </a:r>
            <a:r>
              <a:rPr lang="en-US" altLang="zh-CN" dirty="0"/>
              <a:t>V1</a:t>
            </a:r>
            <a:r>
              <a:rPr lang="zh-CN" altLang="en-US" dirty="0"/>
              <a:t>，</a:t>
            </a:r>
            <a:r>
              <a:rPr lang="en-US" altLang="zh-CN" dirty="0"/>
              <a:t>V2</a:t>
            </a:r>
            <a:r>
              <a:rPr lang="zh-CN" altLang="en-US" dirty="0"/>
              <a:t>，</a:t>
            </a:r>
            <a:r>
              <a:rPr lang="en-US" altLang="zh-CN" dirty="0"/>
              <a:t>V3</a:t>
            </a:r>
            <a:r>
              <a:rPr lang="zh-CN" altLang="en-US" dirty="0"/>
              <a:t>，</a:t>
            </a:r>
            <a:r>
              <a:rPr lang="en-US" altLang="zh-CN" dirty="0"/>
              <a:t>V4</a:t>
            </a:r>
            <a:r>
              <a:rPr lang="zh-CN" altLang="en-US" dirty="0"/>
              <a:t>，</a:t>
            </a:r>
            <a:r>
              <a:rPr lang="en-US" altLang="zh-CN" dirty="0"/>
              <a:t>V5</a:t>
            </a:r>
            <a:r>
              <a:rPr lang="zh-CN" altLang="en-US" dirty="0"/>
              <a:t>，</a:t>
            </a:r>
            <a:r>
              <a:rPr lang="en-US" altLang="zh-CN" dirty="0"/>
              <a:t>V6</a:t>
            </a:r>
            <a:r>
              <a:rPr lang="zh-CN" altLang="en-US" dirty="0"/>
              <a:t>，</a:t>
            </a:r>
            <a:r>
              <a:rPr lang="en-US" altLang="zh-CN" dirty="0"/>
              <a:t>V7</a:t>
            </a:r>
            <a:r>
              <a:rPr lang="zh-CN" altLang="en-US" dirty="0"/>
              <a:t>，</a:t>
            </a:r>
            <a:r>
              <a:rPr lang="en-US" altLang="zh-CN" dirty="0"/>
              <a:t>V8 </a:t>
            </a:r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0F6212C4-A976-42DA-A6E2-3398B22FC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742"/>
          <a:stretch>
            <a:fillRect/>
          </a:stretch>
        </p:blipFill>
        <p:spPr bwMode="auto">
          <a:xfrm>
            <a:off x="1753396" y="3726933"/>
            <a:ext cx="388937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组合 1">
            <a:extLst>
              <a:ext uri="{FF2B5EF4-FFF2-40B4-BE49-F238E27FC236}">
                <a16:creationId xmlns:a16="http://schemas.microsoft.com/office/drawing/2014/main" id="{C864E591-2F49-49C2-8D00-EDFD1FD43A83}"/>
              </a:ext>
            </a:extLst>
          </p:cNvPr>
          <p:cNvGrpSpPr>
            <a:grpSpLocks/>
          </p:cNvGrpSpPr>
          <p:nvPr/>
        </p:nvGrpSpPr>
        <p:grpSpPr bwMode="auto">
          <a:xfrm>
            <a:off x="6776245" y="3232427"/>
            <a:ext cx="2862263" cy="2455862"/>
            <a:chOff x="0" y="0"/>
            <a:chExt cx="2862263" cy="2455862"/>
          </a:xfrm>
        </p:grpSpPr>
        <p:sp>
          <p:nvSpPr>
            <p:cNvPr id="27" name="Line 5">
              <a:extLst>
                <a:ext uri="{FF2B5EF4-FFF2-40B4-BE49-F238E27FC236}">
                  <a16:creationId xmlns:a16="http://schemas.microsoft.com/office/drawing/2014/main" id="{A0037E73-E90B-461F-B7D7-466480586D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00138" y="417512"/>
              <a:ext cx="576262" cy="576263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Line 6">
              <a:extLst>
                <a:ext uri="{FF2B5EF4-FFF2-40B4-BE49-F238E27FC236}">
                  <a16:creationId xmlns:a16="http://schemas.microsoft.com/office/drawing/2014/main" id="{E8F03E4E-C39D-431B-A309-C621509606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3875" y="993775"/>
              <a:ext cx="576263" cy="503237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Line 7">
              <a:extLst>
                <a:ext uri="{FF2B5EF4-FFF2-40B4-BE49-F238E27FC236}">
                  <a16:creationId xmlns:a16="http://schemas.microsoft.com/office/drawing/2014/main" id="{47A32278-AF59-47F5-A4F4-9C29266D55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138" y="993775"/>
              <a:ext cx="431800" cy="576262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Line 9">
              <a:extLst>
                <a:ext uri="{FF2B5EF4-FFF2-40B4-BE49-F238E27FC236}">
                  <a16:creationId xmlns:a16="http://schemas.microsoft.com/office/drawing/2014/main" id="{E28F0BD9-1027-4920-94E4-82BBBC9A3C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3875" y="1497012"/>
              <a:ext cx="360363" cy="576263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Line 10">
              <a:extLst>
                <a:ext uri="{FF2B5EF4-FFF2-40B4-BE49-F238E27FC236}">
                  <a16:creationId xmlns:a16="http://schemas.microsoft.com/office/drawing/2014/main" id="{6DE2B2EE-F834-4B81-B336-BCCAAE4ACA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76400" y="417512"/>
              <a:ext cx="431800" cy="576263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Line 11">
              <a:extLst>
                <a:ext uri="{FF2B5EF4-FFF2-40B4-BE49-F238E27FC236}">
                  <a16:creationId xmlns:a16="http://schemas.microsoft.com/office/drawing/2014/main" id="{BE2628A8-ACAC-45C2-95A5-CBB941BAB5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20863" y="993775"/>
              <a:ext cx="287337" cy="503237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Line 12">
              <a:extLst>
                <a:ext uri="{FF2B5EF4-FFF2-40B4-BE49-F238E27FC236}">
                  <a16:creationId xmlns:a16="http://schemas.microsoft.com/office/drawing/2014/main" id="{96739AB4-CC22-47E0-91F5-14F72ECD21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8200" y="993775"/>
              <a:ext cx="431800" cy="503237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Text Box 13">
              <a:extLst>
                <a:ext uri="{FF2B5EF4-FFF2-40B4-BE49-F238E27FC236}">
                  <a16:creationId xmlns:a16="http://schemas.microsoft.com/office/drawing/2014/main" id="{EA33CA61-AD1E-4352-A83D-CA7DAF35DC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325" y="0"/>
              <a:ext cx="485775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1800"/>
                <a:t>V1</a:t>
              </a:r>
            </a:p>
          </p:txBody>
        </p:sp>
        <p:sp>
          <p:nvSpPr>
            <p:cNvPr id="35" name="Text Box 14">
              <a:extLst>
                <a:ext uri="{FF2B5EF4-FFF2-40B4-BE49-F238E27FC236}">
                  <a16:creationId xmlns:a16="http://schemas.microsoft.com/office/drawing/2014/main" id="{42C8130B-172A-4C19-95B2-D71EAE8730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725" y="647700"/>
              <a:ext cx="485775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1800"/>
                <a:t>V2</a:t>
              </a:r>
            </a:p>
          </p:txBody>
        </p:sp>
        <p:sp>
          <p:nvSpPr>
            <p:cNvPr id="36" name="Text Box 15">
              <a:extLst>
                <a:ext uri="{FF2B5EF4-FFF2-40B4-BE49-F238E27FC236}">
                  <a16:creationId xmlns:a16="http://schemas.microsoft.com/office/drawing/2014/main" id="{A750DCB8-FB96-43DB-979B-07DA12DAC8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0588" y="720725"/>
              <a:ext cx="485775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1800"/>
                <a:t>V3</a:t>
              </a:r>
            </a:p>
          </p:txBody>
        </p:sp>
        <p:sp>
          <p:nvSpPr>
            <p:cNvPr id="37" name="Text Box 16">
              <a:extLst>
                <a:ext uri="{FF2B5EF4-FFF2-40B4-BE49-F238E27FC236}">
                  <a16:creationId xmlns:a16="http://schemas.microsoft.com/office/drawing/2014/main" id="{70134703-DBFF-44E3-B90E-1B03E55CC7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296987"/>
              <a:ext cx="485775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1800"/>
                <a:t>V4</a:t>
              </a:r>
            </a:p>
          </p:txBody>
        </p:sp>
        <p:sp>
          <p:nvSpPr>
            <p:cNvPr id="38" name="Text Box 17">
              <a:extLst>
                <a:ext uri="{FF2B5EF4-FFF2-40B4-BE49-F238E27FC236}">
                  <a16:creationId xmlns:a16="http://schemas.microsoft.com/office/drawing/2014/main" id="{9FFFB2A4-F110-495D-B9FF-F5E4DB78E1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063" y="1296987"/>
              <a:ext cx="485775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1800"/>
                <a:t>V5</a:t>
              </a:r>
            </a:p>
          </p:txBody>
        </p:sp>
        <p:sp>
          <p:nvSpPr>
            <p:cNvPr id="39" name="Text Box 18">
              <a:extLst>
                <a:ext uri="{FF2B5EF4-FFF2-40B4-BE49-F238E27FC236}">
                  <a16:creationId xmlns:a16="http://schemas.microsoft.com/office/drawing/2014/main" id="{75867E7A-449F-4C88-B044-3ED6554AE8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7350" y="1512887"/>
              <a:ext cx="485775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1800"/>
                <a:t>V6</a:t>
              </a:r>
            </a:p>
          </p:txBody>
        </p:sp>
        <p:sp>
          <p:nvSpPr>
            <p:cNvPr id="40" name="Text Box 19">
              <a:extLst>
                <a:ext uri="{FF2B5EF4-FFF2-40B4-BE49-F238E27FC236}">
                  <a16:creationId xmlns:a16="http://schemas.microsoft.com/office/drawing/2014/main" id="{C9A9E42B-734F-413F-9FBD-3F35BE81BD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6488" y="1512887"/>
              <a:ext cx="485775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1800"/>
                <a:t>V7</a:t>
              </a:r>
            </a:p>
          </p:txBody>
        </p:sp>
        <p:sp>
          <p:nvSpPr>
            <p:cNvPr id="41" name="Text Box 20">
              <a:extLst>
                <a:ext uri="{FF2B5EF4-FFF2-40B4-BE49-F238E27FC236}">
                  <a16:creationId xmlns:a16="http://schemas.microsoft.com/office/drawing/2014/main" id="{2650762B-1811-4095-94E3-911F0BD368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263" y="2089150"/>
              <a:ext cx="485775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1800"/>
                <a:t>V8</a:t>
              </a:r>
            </a:p>
          </p:txBody>
        </p:sp>
      </p:grpSp>
      <p:sp>
        <p:nvSpPr>
          <p:cNvPr id="42" name="椭圆 19">
            <a:extLst>
              <a:ext uri="{FF2B5EF4-FFF2-40B4-BE49-F238E27FC236}">
                <a16:creationId xmlns:a16="http://schemas.microsoft.com/office/drawing/2014/main" id="{899AF7D9-891E-4F05-B651-EEE9ABFE1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258" y="3944420"/>
            <a:ext cx="215900" cy="215900"/>
          </a:xfrm>
          <a:prstGeom prst="ellipse">
            <a:avLst/>
          </a:prstGeom>
          <a:solidFill>
            <a:srgbClr val="FF0000"/>
          </a:solidFill>
          <a:ln w="25400" cmpd="sng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3" name="椭圆 20">
            <a:extLst>
              <a:ext uri="{FF2B5EF4-FFF2-40B4-BE49-F238E27FC236}">
                <a16:creationId xmlns:a16="http://schemas.microsoft.com/office/drawing/2014/main" id="{F7758C71-D039-496E-8569-5CE99D1AC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995" y="4352408"/>
            <a:ext cx="215900" cy="215900"/>
          </a:xfrm>
          <a:prstGeom prst="ellipse">
            <a:avLst/>
          </a:prstGeom>
          <a:solidFill>
            <a:srgbClr val="FF0000"/>
          </a:solidFill>
          <a:ln w="25400" cmpd="sng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4" name="椭圆 21">
            <a:extLst>
              <a:ext uri="{FF2B5EF4-FFF2-40B4-BE49-F238E27FC236}">
                <a16:creationId xmlns:a16="http://schemas.microsoft.com/office/drawing/2014/main" id="{BEE71700-0470-447C-93E6-DE810AB6F3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0120" y="4385745"/>
            <a:ext cx="215900" cy="215900"/>
          </a:xfrm>
          <a:prstGeom prst="ellipse">
            <a:avLst/>
          </a:prstGeom>
          <a:solidFill>
            <a:srgbClr val="FF0000"/>
          </a:solidFill>
          <a:ln w="25400" cmpd="sng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5" name="椭圆 22">
            <a:extLst>
              <a:ext uri="{FF2B5EF4-FFF2-40B4-BE49-F238E27FC236}">
                <a16:creationId xmlns:a16="http://schemas.microsoft.com/office/drawing/2014/main" id="{40B9A8E1-D57A-40AD-B78A-06C8ACDFBA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3270" y="4763570"/>
            <a:ext cx="215900" cy="215900"/>
          </a:xfrm>
          <a:prstGeom prst="ellipse">
            <a:avLst/>
          </a:prstGeom>
          <a:solidFill>
            <a:srgbClr val="FF0000"/>
          </a:solidFill>
          <a:ln w="25400" cmpd="sng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6" name="椭圆 23">
            <a:extLst>
              <a:ext uri="{FF2B5EF4-FFF2-40B4-BE49-F238E27FC236}">
                <a16:creationId xmlns:a16="http://schemas.microsoft.com/office/drawing/2014/main" id="{F971B628-2FB6-43DF-92C0-A06EF7BF64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2183" y="4668320"/>
            <a:ext cx="215900" cy="215900"/>
          </a:xfrm>
          <a:prstGeom prst="ellipse">
            <a:avLst/>
          </a:prstGeom>
          <a:solidFill>
            <a:srgbClr val="FF0000"/>
          </a:solidFill>
          <a:ln w="25400" cmpd="sng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7" name="椭圆 24">
            <a:extLst>
              <a:ext uri="{FF2B5EF4-FFF2-40B4-BE49-F238E27FC236}">
                <a16:creationId xmlns:a16="http://schemas.microsoft.com/office/drawing/2014/main" id="{F2BEA624-5007-4B65-BD0B-347A14FB3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5608" y="4742933"/>
            <a:ext cx="215900" cy="215900"/>
          </a:xfrm>
          <a:prstGeom prst="ellipse">
            <a:avLst/>
          </a:prstGeom>
          <a:solidFill>
            <a:srgbClr val="FF0000"/>
          </a:solidFill>
          <a:ln w="25400" cmpd="sng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" name="椭圆 25">
            <a:extLst>
              <a:ext uri="{FF2B5EF4-FFF2-40B4-BE49-F238E27FC236}">
                <a16:creationId xmlns:a16="http://schemas.microsoft.com/office/drawing/2014/main" id="{6DBFC693-8D1A-4E1B-B15E-660C0FD87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1920" y="4760395"/>
            <a:ext cx="215900" cy="215900"/>
          </a:xfrm>
          <a:prstGeom prst="ellipse">
            <a:avLst/>
          </a:prstGeom>
          <a:solidFill>
            <a:srgbClr val="FF0000"/>
          </a:solidFill>
          <a:ln w="25400" cmpd="sng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9" name="椭圆 26">
            <a:extLst>
              <a:ext uri="{FF2B5EF4-FFF2-40B4-BE49-F238E27FC236}">
                <a16:creationId xmlns:a16="http://schemas.microsoft.com/office/drawing/2014/main" id="{211471C7-C3B0-4FDC-A7DD-FBFC8B89C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3783" y="5312845"/>
            <a:ext cx="215900" cy="215900"/>
          </a:xfrm>
          <a:prstGeom prst="ellipse">
            <a:avLst/>
          </a:prstGeom>
          <a:solidFill>
            <a:srgbClr val="FF0000"/>
          </a:solidFill>
          <a:ln w="25400" cmpd="sng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41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 autoUpdateAnimBg="0"/>
      <p:bldP spid="42" grpId="0" animBg="1" autoUpdateAnimBg="0"/>
      <p:bldP spid="43" grpId="0" animBg="1" autoUpdateAnimBg="0"/>
      <p:bldP spid="44" grpId="0" animBg="1" autoUpdateAnimBg="0"/>
      <p:bldP spid="45" grpId="0" animBg="1" autoUpdateAnimBg="0"/>
      <p:bldP spid="46" grpId="0" animBg="1" autoUpdateAnimBg="0"/>
      <p:bldP spid="47" grpId="0" animBg="1" autoUpdateAnimBg="0"/>
      <p:bldP spid="48" grpId="0" animBg="1" autoUpdateAnimBg="0"/>
      <p:bldP spid="49" grpId="0" animBg="1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9E2C57C-4423-1940-8932-3F5E0E24F2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一笔画问题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450C044-99C7-6542-BAE0-9685A0C257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3E197C7-0E2A-F74D-B23A-EE592EDE4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1" y="1620455"/>
            <a:ext cx="6990856" cy="456963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DDA1C86-F348-AD42-87A8-B274B565C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7213" y="1479571"/>
            <a:ext cx="20828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62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DBCC093-E93C-F940-9DE7-8C8549C3C4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一笔画问题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FD0BF7-ECB4-2B4E-89D2-ED95E310E6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对图进行简单的</a:t>
            </a:r>
            <a:r>
              <a:rPr kumimoji="1" lang="en-US" altLang="zh-CN" dirty="0" err="1"/>
              <a:t>dfs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FFD9C4-C965-D249-8B2E-3B420EB51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9184"/>
            <a:ext cx="5742432" cy="36188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402149A-74F5-6C43-B7D1-BEF09939E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432" y="1391116"/>
            <a:ext cx="6449568" cy="546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242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B038D3B-835C-4946-8C13-7F46CE5DFE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最短路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D326EB-335C-E14E-A534-D416C9D87B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Part-4</a:t>
            </a:r>
          </a:p>
        </p:txBody>
      </p:sp>
    </p:spTree>
    <p:extLst>
      <p:ext uri="{BB962C8B-B14F-4D97-AF65-F5344CB8AC3E}">
        <p14:creationId xmlns:p14="http://schemas.microsoft.com/office/powerpoint/2010/main" val="10777684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图中的路径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569088" y="1620456"/>
                <a:ext cx="7316527" cy="4664597"/>
              </a:xfrm>
            </p:spPr>
            <p:txBody>
              <a:bodyPr/>
              <a:lstStyle/>
              <a:p>
                <a:r>
                  <a:rPr lang="zh-CN" altLang="en-US" dirty="0"/>
                  <a:t>路径，即一系列点和边：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是一条连接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zh-CN" altLang="en-US" dirty="0"/>
                  <a:t>的路径，即以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为起点，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zh-CN" altLang="en-US" dirty="0"/>
                  <a:t>为终点</a:t>
                </a:r>
                <a:endParaRPr lang="en-US" altLang="zh-CN" dirty="0"/>
              </a:p>
              <a:p>
                <a:r>
                  <a:rPr lang="zh-CN" altLang="en-US" dirty="0"/>
                  <a:t>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的路径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由于每条边有边长，因此路径的总长度为边长之和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569088" y="1620456"/>
                <a:ext cx="7316527" cy="4664597"/>
              </a:xfrm>
              <a:blipFill>
                <a:blip r:embed="rId2"/>
                <a:stretch>
                  <a:fillRect l="-1040" r="-53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椭圆 4"/>
          <p:cNvSpPr/>
          <p:nvPr/>
        </p:nvSpPr>
        <p:spPr>
          <a:xfrm>
            <a:off x="8305954" y="2431592"/>
            <a:ext cx="522514" cy="56170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A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9164096" y="1620457"/>
            <a:ext cx="522514" cy="56170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B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9164096" y="3277263"/>
            <a:ext cx="522514" cy="56170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C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426839" y="1620457"/>
            <a:ext cx="522514" cy="56170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D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10426839" y="3277264"/>
            <a:ext cx="522514" cy="56170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E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1363010" y="2431593"/>
            <a:ext cx="522514" cy="56170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F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2" name="直接连接符 11"/>
          <p:cNvCxnSpPr>
            <a:stCxn id="5" idx="7"/>
            <a:endCxn id="6" idx="3"/>
          </p:cNvCxnSpPr>
          <p:nvPr/>
        </p:nvCxnSpPr>
        <p:spPr>
          <a:xfrm flipV="1">
            <a:off x="8751948" y="2099901"/>
            <a:ext cx="488668" cy="41395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5" idx="5"/>
            <a:endCxn id="7" idx="1"/>
          </p:cNvCxnSpPr>
          <p:nvPr/>
        </p:nvCxnSpPr>
        <p:spPr>
          <a:xfrm>
            <a:off x="8751948" y="2911036"/>
            <a:ext cx="488668" cy="448486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6" idx="4"/>
            <a:endCxn id="7" idx="0"/>
          </p:cNvCxnSpPr>
          <p:nvPr/>
        </p:nvCxnSpPr>
        <p:spPr>
          <a:xfrm>
            <a:off x="9425353" y="2182160"/>
            <a:ext cx="0" cy="109510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6" idx="6"/>
            <a:endCxn id="8" idx="2"/>
          </p:cNvCxnSpPr>
          <p:nvPr/>
        </p:nvCxnSpPr>
        <p:spPr>
          <a:xfrm>
            <a:off x="9686610" y="1901309"/>
            <a:ext cx="74022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7" idx="6"/>
            <a:endCxn id="9" idx="2"/>
          </p:cNvCxnSpPr>
          <p:nvPr/>
        </p:nvCxnSpPr>
        <p:spPr>
          <a:xfrm>
            <a:off x="9686610" y="3558115"/>
            <a:ext cx="740229" cy="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8" idx="4"/>
            <a:endCxn id="9" idx="0"/>
          </p:cNvCxnSpPr>
          <p:nvPr/>
        </p:nvCxnSpPr>
        <p:spPr>
          <a:xfrm>
            <a:off x="10688096" y="2182160"/>
            <a:ext cx="0" cy="109510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7" idx="7"/>
            <a:endCxn id="8" idx="3"/>
          </p:cNvCxnSpPr>
          <p:nvPr/>
        </p:nvCxnSpPr>
        <p:spPr>
          <a:xfrm flipV="1">
            <a:off x="9610090" y="2099901"/>
            <a:ext cx="893269" cy="125962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8" idx="5"/>
            <a:endCxn id="10" idx="1"/>
          </p:cNvCxnSpPr>
          <p:nvPr/>
        </p:nvCxnSpPr>
        <p:spPr>
          <a:xfrm>
            <a:off x="10872833" y="2099901"/>
            <a:ext cx="566697" cy="41395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9" idx="7"/>
            <a:endCxn id="10" idx="3"/>
          </p:cNvCxnSpPr>
          <p:nvPr/>
        </p:nvCxnSpPr>
        <p:spPr>
          <a:xfrm flipV="1">
            <a:off x="10872833" y="2911037"/>
            <a:ext cx="566697" cy="44848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8822801" y="2025249"/>
            <a:ext cx="33855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6</a:t>
            </a:r>
            <a:endParaRPr kumimoji="1" lang="zh-CN" altLang="en-US" sz="2400" b="0" i="0" dirty="0">
              <a:solidFill>
                <a:sysClr val="windowText" lastClr="000000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805923" y="2913686"/>
            <a:ext cx="33855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3</a:t>
            </a:r>
            <a:endParaRPr kumimoji="1" lang="zh-CN" altLang="en-US" sz="2400" b="0" i="0" dirty="0">
              <a:solidFill>
                <a:sysClr val="windowText" lastClr="000000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217816" y="2501061"/>
            <a:ext cx="33855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</a:t>
            </a:r>
            <a:endParaRPr kumimoji="1" lang="zh-CN" altLang="en-US" sz="2400" b="0" i="0" dirty="0">
              <a:solidFill>
                <a:sysClr val="windowText" lastClr="000000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866214" y="1620456"/>
            <a:ext cx="33855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5</a:t>
            </a:r>
            <a:endParaRPr kumimoji="1" lang="zh-CN" altLang="en-US" sz="2400" b="0" i="0" dirty="0">
              <a:solidFill>
                <a:sysClr val="windowText" lastClr="000000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9886806" y="3302481"/>
            <a:ext cx="33855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4</a:t>
            </a:r>
            <a:endParaRPr kumimoji="1" lang="zh-CN" altLang="en-US" sz="2400" b="0" i="0" dirty="0">
              <a:solidFill>
                <a:sysClr val="windowText" lastClr="000000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9861758" y="2528687"/>
            <a:ext cx="33855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3</a:t>
            </a:r>
            <a:endParaRPr kumimoji="1" lang="zh-CN" altLang="en-US" sz="2400" b="0" i="0" dirty="0">
              <a:solidFill>
                <a:sysClr val="windowText" lastClr="000000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0585749" y="2548387"/>
            <a:ext cx="33855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</a:t>
            </a:r>
            <a:endParaRPr kumimoji="1" lang="zh-CN" altLang="en-US" sz="2400" b="0" i="0" dirty="0">
              <a:solidFill>
                <a:sysClr val="windowText" lastClr="000000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1025164" y="1987567"/>
            <a:ext cx="33855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3</a:t>
            </a:r>
            <a:endParaRPr kumimoji="1" lang="zh-CN" altLang="en-US" sz="2400" b="0" i="0" dirty="0">
              <a:solidFill>
                <a:sysClr val="windowText" lastClr="000000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0994784" y="2962726"/>
            <a:ext cx="33855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5</a:t>
            </a:r>
            <a:endParaRPr kumimoji="1" lang="zh-CN" altLang="en-US" sz="2400" b="0" i="0" dirty="0">
              <a:solidFill>
                <a:sysClr val="windowText" lastClr="000000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642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3813EE-FDD7-4643-B657-AA8D9E23AC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求后序遍历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01FD54-59CC-4844-B2B3-1FAA0210A1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9089" y="1620456"/>
            <a:ext cx="3639254" cy="4664597"/>
          </a:xfrm>
        </p:spPr>
        <p:txBody>
          <a:bodyPr/>
          <a:lstStyle/>
          <a:p>
            <a:r>
              <a:rPr kumimoji="1" lang="zh-CN" altLang="en-US" dirty="0"/>
              <a:t>用先、中序求后序的方法和用中、后序求先序的方法相同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801135-F0F7-A04C-9A49-70CB1AB9C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342" y="0"/>
            <a:ext cx="79836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986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最短路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69088" y="1620456"/>
            <a:ext cx="7214351" cy="4664597"/>
          </a:xfrm>
        </p:spPr>
        <p:txBody>
          <a:bodyPr/>
          <a:lstStyle/>
          <a:p>
            <a:r>
              <a:rPr lang="zh-CN" altLang="en-US" dirty="0"/>
              <a:t>两点之间长度最短的路径，被称为</a:t>
            </a:r>
            <a:r>
              <a:rPr lang="zh-CN" altLang="en-US" b="1" dirty="0"/>
              <a:t>最短路径</a:t>
            </a:r>
            <a:endParaRPr lang="en-US" altLang="zh-CN" b="1" dirty="0"/>
          </a:p>
          <a:p>
            <a:r>
              <a:rPr lang="zh-CN" altLang="en-US" dirty="0"/>
              <a:t>最短路径不会经过重复的边和点</a:t>
            </a:r>
            <a:endParaRPr lang="en-US" altLang="zh-CN" dirty="0"/>
          </a:p>
          <a:p>
            <a:endParaRPr lang="en-US" altLang="zh-CN" b="1" dirty="0"/>
          </a:p>
          <a:p>
            <a:r>
              <a:rPr lang="zh-CN" altLang="en-US" b="1" dirty="0"/>
              <a:t>单源最短路</a:t>
            </a:r>
            <a:r>
              <a:rPr lang="zh-CN" altLang="en-US" dirty="0"/>
              <a:t>问题：要求的是某个点到其他点的最短路径</a:t>
            </a:r>
            <a:endParaRPr lang="en-US" altLang="zh-CN" dirty="0"/>
          </a:p>
          <a:p>
            <a:r>
              <a:rPr lang="zh-CN" altLang="en-US" b="1" dirty="0"/>
              <a:t>多源最短路</a:t>
            </a:r>
            <a:r>
              <a:rPr lang="zh-CN" altLang="en-US" dirty="0"/>
              <a:t>问题：要求的是所有点两两之间的最短路径</a:t>
            </a:r>
            <a:endParaRPr lang="en-US" altLang="zh-CN" dirty="0"/>
          </a:p>
        </p:txBody>
      </p:sp>
      <p:sp>
        <p:nvSpPr>
          <p:cNvPr id="5" name="椭圆 4"/>
          <p:cNvSpPr/>
          <p:nvPr/>
        </p:nvSpPr>
        <p:spPr>
          <a:xfrm>
            <a:off x="8305954" y="2431592"/>
            <a:ext cx="522514" cy="56170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A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9164096" y="1620457"/>
            <a:ext cx="522514" cy="56170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B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9164096" y="3277263"/>
            <a:ext cx="522514" cy="56170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C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426839" y="1620457"/>
            <a:ext cx="522514" cy="56170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D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10426839" y="3277264"/>
            <a:ext cx="522514" cy="56170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E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1363010" y="2431593"/>
            <a:ext cx="522514" cy="56170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F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1" name="直接连接符 10"/>
          <p:cNvCxnSpPr>
            <a:stCxn id="5" idx="7"/>
            <a:endCxn id="6" idx="3"/>
          </p:cNvCxnSpPr>
          <p:nvPr/>
        </p:nvCxnSpPr>
        <p:spPr>
          <a:xfrm flipV="1">
            <a:off x="8751948" y="2099901"/>
            <a:ext cx="488668" cy="41395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5" idx="5"/>
            <a:endCxn id="7" idx="1"/>
          </p:cNvCxnSpPr>
          <p:nvPr/>
        </p:nvCxnSpPr>
        <p:spPr>
          <a:xfrm>
            <a:off x="8751948" y="2911036"/>
            <a:ext cx="488668" cy="448486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6" idx="4"/>
            <a:endCxn id="7" idx="0"/>
          </p:cNvCxnSpPr>
          <p:nvPr/>
        </p:nvCxnSpPr>
        <p:spPr>
          <a:xfrm>
            <a:off x="9425353" y="2182160"/>
            <a:ext cx="0" cy="109510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6" idx="6"/>
            <a:endCxn id="8" idx="2"/>
          </p:cNvCxnSpPr>
          <p:nvPr/>
        </p:nvCxnSpPr>
        <p:spPr>
          <a:xfrm>
            <a:off x="9686610" y="1901309"/>
            <a:ext cx="74022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7" idx="6"/>
            <a:endCxn id="9" idx="2"/>
          </p:cNvCxnSpPr>
          <p:nvPr/>
        </p:nvCxnSpPr>
        <p:spPr>
          <a:xfrm>
            <a:off x="9686610" y="3558115"/>
            <a:ext cx="74022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8" idx="4"/>
            <a:endCxn id="9" idx="0"/>
          </p:cNvCxnSpPr>
          <p:nvPr/>
        </p:nvCxnSpPr>
        <p:spPr>
          <a:xfrm>
            <a:off x="10688096" y="2182160"/>
            <a:ext cx="0" cy="109510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7" idx="7"/>
            <a:endCxn id="8" idx="3"/>
          </p:cNvCxnSpPr>
          <p:nvPr/>
        </p:nvCxnSpPr>
        <p:spPr>
          <a:xfrm flipV="1">
            <a:off x="9610090" y="2099901"/>
            <a:ext cx="893269" cy="125962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8" idx="5"/>
            <a:endCxn id="10" idx="1"/>
          </p:cNvCxnSpPr>
          <p:nvPr/>
        </p:nvCxnSpPr>
        <p:spPr>
          <a:xfrm>
            <a:off x="10872833" y="2099901"/>
            <a:ext cx="566697" cy="41395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9" idx="7"/>
            <a:endCxn id="10" idx="3"/>
          </p:cNvCxnSpPr>
          <p:nvPr/>
        </p:nvCxnSpPr>
        <p:spPr>
          <a:xfrm flipV="1">
            <a:off x="10872833" y="2911037"/>
            <a:ext cx="566697" cy="4484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8822801" y="2025249"/>
            <a:ext cx="33855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6</a:t>
            </a:r>
            <a:endParaRPr kumimoji="1" lang="zh-CN" altLang="en-US" sz="2400" b="0" i="0" dirty="0">
              <a:solidFill>
                <a:sysClr val="windowText" lastClr="000000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805923" y="2913686"/>
            <a:ext cx="33855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3</a:t>
            </a:r>
            <a:endParaRPr kumimoji="1" lang="zh-CN" altLang="en-US" sz="2400" b="0" i="0" dirty="0">
              <a:solidFill>
                <a:sysClr val="windowText" lastClr="000000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217816" y="2501061"/>
            <a:ext cx="33855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</a:t>
            </a:r>
            <a:endParaRPr kumimoji="1" lang="zh-CN" altLang="en-US" sz="2400" b="0" i="0" dirty="0">
              <a:solidFill>
                <a:sysClr val="windowText" lastClr="000000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866214" y="1620456"/>
            <a:ext cx="33855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5</a:t>
            </a:r>
            <a:endParaRPr kumimoji="1" lang="zh-CN" altLang="en-US" sz="2400" b="0" i="0" dirty="0">
              <a:solidFill>
                <a:sysClr val="windowText" lastClr="000000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886806" y="3302481"/>
            <a:ext cx="33855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4</a:t>
            </a:r>
            <a:endParaRPr kumimoji="1" lang="zh-CN" altLang="en-US" sz="2400" b="0" i="0" dirty="0">
              <a:solidFill>
                <a:sysClr val="windowText" lastClr="000000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861758" y="2528687"/>
            <a:ext cx="33855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3</a:t>
            </a:r>
            <a:endParaRPr kumimoji="1" lang="zh-CN" altLang="en-US" sz="2400" b="0" i="0" dirty="0">
              <a:solidFill>
                <a:sysClr val="windowText" lastClr="000000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585749" y="2548387"/>
            <a:ext cx="33855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</a:t>
            </a:r>
            <a:endParaRPr kumimoji="1" lang="zh-CN" altLang="en-US" sz="2400" b="0" i="0" dirty="0">
              <a:solidFill>
                <a:sysClr val="windowText" lastClr="000000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025164" y="1987567"/>
            <a:ext cx="33855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3</a:t>
            </a:r>
            <a:endParaRPr kumimoji="1" lang="zh-CN" altLang="en-US" sz="2400" b="0" i="0" dirty="0">
              <a:solidFill>
                <a:sysClr val="windowText" lastClr="000000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0994784" y="2962726"/>
            <a:ext cx="33855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5</a:t>
            </a:r>
            <a:endParaRPr kumimoji="1" lang="zh-CN" altLang="en-US" sz="2400" b="0" i="0" dirty="0">
              <a:solidFill>
                <a:sysClr val="windowText" lastClr="000000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354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多源最短路</a:t>
            </a:r>
            <a:r>
              <a:rPr lang="en-US" altLang="zh-CN" dirty="0"/>
              <a:t>-</a:t>
            </a:r>
            <a:r>
              <a:rPr lang="en-US" altLang="zh-CN" dirty="0" err="1"/>
              <a:t>floyd</a:t>
            </a:r>
            <a:r>
              <a:rPr lang="zh-CN" altLang="en-US" dirty="0"/>
              <a:t>算法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69088" y="1620456"/>
            <a:ext cx="7420086" cy="4664597"/>
          </a:xfrm>
        </p:spPr>
        <p:txBody>
          <a:bodyPr/>
          <a:lstStyle/>
          <a:p>
            <a:r>
              <a:rPr lang="zh-CN" altLang="en-US" dirty="0"/>
              <a:t>多源最短路的</a:t>
            </a:r>
            <a:r>
              <a:rPr lang="en-US" altLang="zh-CN" dirty="0" err="1"/>
              <a:t>floyd</a:t>
            </a:r>
            <a:r>
              <a:rPr lang="zh-CN" altLang="en-US" dirty="0"/>
              <a:t>算法以邻接矩阵为基础，枚举所有点的三元组</a:t>
            </a:r>
            <a:r>
              <a:rPr lang="en-US" altLang="zh-CN" dirty="0"/>
              <a:t>(</a:t>
            </a:r>
            <a:r>
              <a:rPr lang="en-US" altLang="zh-CN" dirty="0" err="1"/>
              <a:t>i,j,k</a:t>
            </a:r>
            <a:r>
              <a:rPr lang="en-US" altLang="zh-CN" dirty="0"/>
              <a:t>)</a:t>
            </a:r>
            <a:r>
              <a:rPr lang="zh-CN" altLang="en-US" dirty="0"/>
              <a:t>，尝试用中间点</a:t>
            </a:r>
            <a:r>
              <a:rPr lang="en-US" altLang="zh-CN" dirty="0"/>
              <a:t>k</a:t>
            </a:r>
            <a:r>
              <a:rPr lang="zh-CN" altLang="en-US" dirty="0"/>
              <a:t>优化两点</a:t>
            </a:r>
            <a:r>
              <a:rPr lang="en-US" altLang="zh-CN" dirty="0" err="1"/>
              <a:t>i,j</a:t>
            </a:r>
            <a:r>
              <a:rPr lang="zh-CN" altLang="en-US" dirty="0"/>
              <a:t>之间的距离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思想：如果 </a:t>
            </a:r>
            <a:r>
              <a:rPr lang="en-US" altLang="zh-CN" dirty="0"/>
              <a:t>M[</a:t>
            </a:r>
            <a:r>
              <a:rPr lang="en-US" altLang="zh-CN" dirty="0" err="1"/>
              <a:t>i</a:t>
            </a:r>
            <a:r>
              <a:rPr lang="en-US" altLang="zh-CN" dirty="0"/>
              <a:t>][k] + M[k][j] &lt; M[</a:t>
            </a:r>
            <a:r>
              <a:rPr lang="en-US" altLang="zh-CN" dirty="0" err="1"/>
              <a:t>i</a:t>
            </a:r>
            <a:r>
              <a:rPr lang="en-US" altLang="zh-CN" dirty="0"/>
              <a:t>][j]</a:t>
            </a:r>
            <a:r>
              <a:rPr lang="zh-CN" altLang="en-US" dirty="0"/>
              <a:t>，则</a:t>
            </a:r>
            <a:r>
              <a:rPr lang="en-US" altLang="zh-CN" dirty="0"/>
              <a:t>M[</a:t>
            </a:r>
            <a:r>
              <a:rPr lang="en-US" altLang="zh-CN" dirty="0" err="1"/>
              <a:t>i</a:t>
            </a:r>
            <a:r>
              <a:rPr lang="en-US" altLang="zh-CN" dirty="0"/>
              <a:t>][j] = M[</a:t>
            </a:r>
            <a:r>
              <a:rPr lang="en-US" altLang="zh-CN" dirty="0" err="1"/>
              <a:t>i</a:t>
            </a:r>
            <a:r>
              <a:rPr lang="en-US" altLang="zh-CN" dirty="0"/>
              <a:t>][k] + M[k][j]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算法进行时，先枚举中间点 </a:t>
            </a:r>
            <a:r>
              <a:rPr lang="en-US" altLang="zh-CN" dirty="0"/>
              <a:t>k </a:t>
            </a:r>
            <a:r>
              <a:rPr lang="zh-CN" altLang="en-US" dirty="0"/>
              <a:t>，再枚举两点</a:t>
            </a:r>
            <a:r>
              <a:rPr lang="en-US" altLang="zh-CN" dirty="0" err="1"/>
              <a:t>i</a:t>
            </a:r>
            <a:r>
              <a:rPr lang="zh-CN" altLang="en-US" dirty="0"/>
              <a:t>和</a:t>
            </a:r>
            <a:r>
              <a:rPr lang="en-US" altLang="zh-CN" dirty="0"/>
              <a:t>j</a:t>
            </a:r>
          </a:p>
        </p:txBody>
      </p:sp>
      <p:sp>
        <p:nvSpPr>
          <p:cNvPr id="5" name="椭圆 4"/>
          <p:cNvSpPr/>
          <p:nvPr/>
        </p:nvSpPr>
        <p:spPr>
          <a:xfrm>
            <a:off x="8305954" y="2431591"/>
            <a:ext cx="522514" cy="56170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A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9164096" y="1620456"/>
            <a:ext cx="522514" cy="56170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B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9164096" y="3277262"/>
            <a:ext cx="522514" cy="56170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C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426839" y="1620456"/>
            <a:ext cx="522514" cy="56170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D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10426839" y="3277263"/>
            <a:ext cx="522514" cy="56170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E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1363010" y="2431592"/>
            <a:ext cx="522514" cy="56170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F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1" name="直接连接符 10"/>
          <p:cNvCxnSpPr>
            <a:stCxn id="5" idx="7"/>
            <a:endCxn id="6" idx="3"/>
          </p:cNvCxnSpPr>
          <p:nvPr/>
        </p:nvCxnSpPr>
        <p:spPr>
          <a:xfrm flipV="1">
            <a:off x="8751948" y="2099900"/>
            <a:ext cx="488668" cy="41395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5" idx="5"/>
            <a:endCxn id="7" idx="1"/>
          </p:cNvCxnSpPr>
          <p:nvPr/>
        </p:nvCxnSpPr>
        <p:spPr>
          <a:xfrm>
            <a:off x="8751948" y="2911035"/>
            <a:ext cx="488668" cy="448486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6" idx="4"/>
            <a:endCxn id="7" idx="0"/>
          </p:cNvCxnSpPr>
          <p:nvPr/>
        </p:nvCxnSpPr>
        <p:spPr>
          <a:xfrm>
            <a:off x="9425353" y="2182159"/>
            <a:ext cx="0" cy="109510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6" idx="6"/>
            <a:endCxn id="8" idx="2"/>
          </p:cNvCxnSpPr>
          <p:nvPr/>
        </p:nvCxnSpPr>
        <p:spPr>
          <a:xfrm>
            <a:off x="9686610" y="1901308"/>
            <a:ext cx="74022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7" idx="6"/>
            <a:endCxn id="9" idx="2"/>
          </p:cNvCxnSpPr>
          <p:nvPr/>
        </p:nvCxnSpPr>
        <p:spPr>
          <a:xfrm>
            <a:off x="9686610" y="3558114"/>
            <a:ext cx="74022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8" idx="4"/>
            <a:endCxn id="9" idx="0"/>
          </p:cNvCxnSpPr>
          <p:nvPr/>
        </p:nvCxnSpPr>
        <p:spPr>
          <a:xfrm>
            <a:off x="10688096" y="2182159"/>
            <a:ext cx="0" cy="109510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7" idx="7"/>
            <a:endCxn id="8" idx="3"/>
          </p:cNvCxnSpPr>
          <p:nvPr/>
        </p:nvCxnSpPr>
        <p:spPr>
          <a:xfrm flipV="1">
            <a:off x="9610090" y="2099900"/>
            <a:ext cx="893269" cy="125962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8" idx="5"/>
            <a:endCxn id="10" idx="1"/>
          </p:cNvCxnSpPr>
          <p:nvPr/>
        </p:nvCxnSpPr>
        <p:spPr>
          <a:xfrm>
            <a:off x="10872833" y="2099900"/>
            <a:ext cx="566697" cy="41395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9" idx="7"/>
            <a:endCxn id="10" idx="3"/>
          </p:cNvCxnSpPr>
          <p:nvPr/>
        </p:nvCxnSpPr>
        <p:spPr>
          <a:xfrm flipV="1">
            <a:off x="10872833" y="2911036"/>
            <a:ext cx="566697" cy="4484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8822801" y="2025248"/>
            <a:ext cx="33855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6</a:t>
            </a:r>
            <a:endParaRPr kumimoji="1" lang="zh-CN" altLang="en-US" sz="2400" b="0" i="0" dirty="0">
              <a:solidFill>
                <a:sysClr val="windowText" lastClr="000000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805923" y="2913685"/>
            <a:ext cx="33855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3</a:t>
            </a:r>
            <a:endParaRPr kumimoji="1" lang="zh-CN" altLang="en-US" sz="2400" b="0" i="0" dirty="0">
              <a:solidFill>
                <a:sysClr val="windowText" lastClr="000000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217816" y="2501060"/>
            <a:ext cx="33855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</a:t>
            </a:r>
            <a:endParaRPr kumimoji="1" lang="zh-CN" altLang="en-US" sz="2400" b="0" i="0" dirty="0">
              <a:solidFill>
                <a:sysClr val="windowText" lastClr="000000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866214" y="1620455"/>
            <a:ext cx="33855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5</a:t>
            </a:r>
            <a:endParaRPr kumimoji="1" lang="zh-CN" altLang="en-US" sz="2400" b="0" i="0" dirty="0">
              <a:solidFill>
                <a:sysClr val="windowText" lastClr="000000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886806" y="3302480"/>
            <a:ext cx="33855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4</a:t>
            </a:r>
            <a:endParaRPr kumimoji="1" lang="zh-CN" altLang="en-US" sz="2400" b="0" i="0" dirty="0">
              <a:solidFill>
                <a:sysClr val="windowText" lastClr="000000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861758" y="2528686"/>
            <a:ext cx="33855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3</a:t>
            </a:r>
            <a:endParaRPr kumimoji="1" lang="zh-CN" altLang="en-US" sz="2400" b="0" i="0" dirty="0">
              <a:solidFill>
                <a:sysClr val="windowText" lastClr="000000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585749" y="2548386"/>
            <a:ext cx="33855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</a:t>
            </a:r>
            <a:endParaRPr kumimoji="1" lang="zh-CN" altLang="en-US" sz="2400" b="0" i="0" dirty="0">
              <a:solidFill>
                <a:sysClr val="windowText" lastClr="000000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025164" y="1987566"/>
            <a:ext cx="33855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3</a:t>
            </a:r>
            <a:endParaRPr kumimoji="1" lang="zh-CN" altLang="en-US" sz="2400" b="0" i="0" dirty="0">
              <a:solidFill>
                <a:sysClr val="windowText" lastClr="000000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0994784" y="2962725"/>
            <a:ext cx="33855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5</a:t>
            </a:r>
            <a:endParaRPr kumimoji="1" lang="zh-CN" altLang="en-US" sz="2400" b="0" i="0" dirty="0">
              <a:solidFill>
                <a:sysClr val="windowText" lastClr="000000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487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多源最短路</a:t>
            </a:r>
            <a:r>
              <a:rPr lang="en-US" altLang="zh-CN" dirty="0"/>
              <a:t>-</a:t>
            </a:r>
            <a:r>
              <a:rPr lang="en-US" altLang="zh-CN" dirty="0" err="1"/>
              <a:t>floyd</a:t>
            </a:r>
            <a:r>
              <a:rPr lang="zh-CN" altLang="en-US" dirty="0"/>
              <a:t>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占位符 2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569088" y="1620456"/>
                <a:ext cx="6178953" cy="4664597"/>
              </a:xfrm>
            </p:spPr>
            <p:txBody>
              <a:bodyPr/>
              <a:lstStyle/>
              <a:p>
                <a:r>
                  <a:rPr lang="zh-CN" altLang="en-US" dirty="0"/>
                  <a:t>空间复杂度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b="0" dirty="0"/>
              </a:p>
              <a:p>
                <a:r>
                  <a:rPr lang="zh-CN" altLang="en-US" dirty="0"/>
                  <a:t>时间复杂度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优点：代码超精简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29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569088" y="1620456"/>
                <a:ext cx="6178953" cy="4664597"/>
              </a:xfrm>
              <a:blipFill>
                <a:blip r:embed="rId2"/>
                <a:stretch>
                  <a:fillRect l="-12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778B7C40-0636-3E44-9354-C38D38BB9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657" y="1620456"/>
            <a:ext cx="7766351" cy="486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52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FA4344A-BE56-F649-8F9F-C973B96BDF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Floyd</a:t>
            </a:r>
            <a:r>
              <a:rPr kumimoji="1" lang="zh-CN" altLang="en-US" dirty="0"/>
              <a:t>算法的注意事项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3EC5C8-0439-E44F-A77E-AAE648E6EC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循环变量的顺序：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en-US" altLang="zh-CN" dirty="0">
                <a:solidFill>
                  <a:srgbClr val="C00000"/>
                </a:solidFill>
              </a:rPr>
              <a:t>k-&gt;</a:t>
            </a:r>
            <a:r>
              <a:rPr kumimoji="1" lang="en-US" altLang="zh-CN" dirty="0" err="1">
                <a:solidFill>
                  <a:srgbClr val="C00000"/>
                </a:solidFill>
              </a:rPr>
              <a:t>i</a:t>
            </a:r>
            <a:r>
              <a:rPr kumimoji="1" lang="en-US" altLang="zh-CN" dirty="0">
                <a:solidFill>
                  <a:srgbClr val="C00000"/>
                </a:solidFill>
              </a:rPr>
              <a:t>-&gt;j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邻接矩阵的初始值：</a:t>
            </a:r>
            <a:endParaRPr kumimoji="1" lang="en-US" altLang="zh-CN" dirty="0"/>
          </a:p>
          <a:p>
            <a:r>
              <a:rPr kumimoji="1" lang="zh-CN" altLang="en-US" dirty="0"/>
              <a:t>   </a:t>
            </a:r>
            <a:r>
              <a:rPr kumimoji="1" lang="en-US" altLang="zh-CN" dirty="0" err="1"/>
              <a:t>memset</a:t>
            </a:r>
            <a:r>
              <a:rPr kumimoji="1" lang="en-US" altLang="zh-CN" dirty="0"/>
              <a:t>(M,</a:t>
            </a:r>
            <a:r>
              <a:rPr kumimoji="1" lang="zh-CN" altLang="en-US" dirty="0"/>
              <a:t> </a:t>
            </a:r>
            <a:r>
              <a:rPr kumimoji="1" lang="en-US" altLang="zh-CN" dirty="0"/>
              <a:t>0x3f,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sizeof</a:t>
            </a:r>
            <a:r>
              <a:rPr kumimoji="1" lang="en-US" altLang="zh-CN" dirty="0"/>
              <a:t>(M))</a:t>
            </a:r>
            <a:r>
              <a:rPr kumimoji="1" lang="zh-CN" altLang="en-US" dirty="0"/>
              <a:t> </a:t>
            </a:r>
            <a:r>
              <a:rPr kumimoji="1" lang="en-US" altLang="zh-CN" dirty="0"/>
              <a:t>=&gt;</a:t>
            </a:r>
            <a:r>
              <a:rPr kumimoji="1" lang="zh-CN" altLang="en-US" dirty="0"/>
              <a:t> 这样使得</a:t>
            </a:r>
            <a:r>
              <a:rPr kumimoji="1" lang="en-US" altLang="zh-CN" dirty="0"/>
              <a:t>M</a:t>
            </a:r>
            <a:r>
              <a:rPr kumimoji="1" lang="zh-CN" altLang="en-US" dirty="0"/>
              <a:t>数组的初始值都为</a:t>
            </a:r>
            <a:r>
              <a:rPr kumimoji="1" lang="en-US" altLang="zh-CN" dirty="0"/>
              <a:t>0x3f3f3f3f</a:t>
            </a:r>
          </a:p>
          <a:p>
            <a:r>
              <a:rPr kumimoji="1" lang="zh-CN" altLang="en-US" dirty="0"/>
              <a:t>   </a:t>
            </a:r>
            <a:r>
              <a:rPr kumimoji="1" lang="en-US" altLang="zh-CN" dirty="0"/>
              <a:t>0x3f3f3f3f</a:t>
            </a:r>
            <a:r>
              <a:rPr kumimoji="1" lang="zh-CN" altLang="en-US" dirty="0"/>
              <a:t>是</a:t>
            </a:r>
            <a:r>
              <a:rPr kumimoji="1" lang="en-US" altLang="zh-CN" dirty="0" err="1"/>
              <a:t>int</a:t>
            </a:r>
            <a:r>
              <a:rPr kumimoji="1" lang="zh-CN" altLang="en-US" dirty="0"/>
              <a:t>范围内一个一个较大数，而且能够保证</a:t>
            </a:r>
            <a:r>
              <a:rPr kumimoji="1" lang="en-US" altLang="zh-CN" dirty="0"/>
              <a:t>0x3f3f3f3f+ 0x3f3f3f3f&lt;INT_MAX</a:t>
            </a:r>
          </a:p>
          <a:p>
            <a:r>
              <a:rPr kumimoji="1" lang="zh-CN" altLang="en-US" dirty="0"/>
              <a:t>   </a:t>
            </a:r>
            <a:r>
              <a:rPr kumimoji="1" lang="en-US" altLang="zh-CN" dirty="0"/>
              <a:t>M[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][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]=0</a:t>
            </a:r>
            <a:r>
              <a:rPr kumimoji="1" lang="zh-CN" altLang="en-US" dirty="0"/>
              <a:t> </a:t>
            </a:r>
            <a:r>
              <a:rPr kumimoji="1" lang="en-US" altLang="zh-CN" dirty="0"/>
              <a:t>=&gt;</a:t>
            </a:r>
            <a:r>
              <a:rPr kumimoji="1" lang="zh-CN" altLang="en-US" dirty="0"/>
              <a:t> 一个点到自己的最短路为</a:t>
            </a:r>
            <a:r>
              <a:rPr kumimoji="1" lang="en-US" altLang="zh-CN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0037820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F400205-3A23-0045-A5B0-FBBD2910A8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9088" y="569315"/>
            <a:ext cx="9735497" cy="565004"/>
          </a:xfrm>
        </p:spPr>
        <p:txBody>
          <a:bodyPr/>
          <a:lstStyle/>
          <a:p>
            <a:r>
              <a:rPr kumimoji="1" lang="zh-CN" altLang="en-US" dirty="0"/>
              <a:t>最好的生活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E544AB-F8AF-3E41-AB80-323BEBA27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077" y="464705"/>
            <a:ext cx="77089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588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548F368-71DF-2E46-BEBA-B4B3854B1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最好的生活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C811DB-2E03-6B4D-ACAB-F3E58004EF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建图</a:t>
            </a:r>
            <a:endParaRPr kumimoji="1" lang="en-US" altLang="zh-CN" dirty="0"/>
          </a:p>
          <a:p>
            <a:r>
              <a:rPr kumimoji="1" lang="en-US" altLang="zh-CN" dirty="0" err="1"/>
              <a:t>floyd</a:t>
            </a:r>
            <a:endParaRPr kumimoji="1" lang="en-US" altLang="zh-CN" dirty="0"/>
          </a:p>
          <a:p>
            <a:r>
              <a:rPr kumimoji="1" lang="zh-CN" altLang="en-US" dirty="0"/>
              <a:t>求最短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77009A-4C8B-6844-8D6B-7042C3274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3656261"/>
            <a:ext cx="5722257" cy="32017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5ED23EC-CAFA-DC4B-A289-BC814F616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841" y="0"/>
            <a:ext cx="5226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0204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B038D3B-835C-4946-8C13-7F46CE5DFE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并查集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D326EB-335C-E14E-A534-D416C9D87B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Part-5</a:t>
            </a:r>
          </a:p>
        </p:txBody>
      </p:sp>
    </p:spTree>
    <p:extLst>
      <p:ext uri="{BB962C8B-B14F-4D97-AF65-F5344CB8AC3E}">
        <p14:creationId xmlns:p14="http://schemas.microsoft.com/office/powerpoint/2010/main" val="19954604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81B9A30-5A0A-424A-BB4A-E6337956B4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亲戚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D3E7B4-97E5-6745-862B-A74D9D506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8" y="1436477"/>
            <a:ext cx="5729989" cy="54215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E8F3DCD-7E72-4241-9C8B-BBE5E085B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312" y="1436477"/>
            <a:ext cx="1450762" cy="521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448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4957D7A-2E66-9740-B73D-EF6991EBFC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亲戚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699490-F306-984D-8919-972A79B1FF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针对已经学过的算法，可以有哪些思路？（不考虑时间复杂度）</a:t>
            </a:r>
          </a:p>
        </p:txBody>
      </p:sp>
    </p:spTree>
    <p:extLst>
      <p:ext uri="{BB962C8B-B14F-4D97-AF65-F5344CB8AC3E}">
        <p14:creationId xmlns:p14="http://schemas.microsoft.com/office/powerpoint/2010/main" val="3070781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4957D7A-2E66-9740-B73D-EF6991EBFC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亲戚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699490-F306-984D-8919-972A79B1FF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586" y="1349301"/>
            <a:ext cx="11053823" cy="4664597"/>
          </a:xfrm>
        </p:spPr>
        <p:txBody>
          <a:bodyPr/>
          <a:lstStyle/>
          <a:p>
            <a:r>
              <a:rPr kumimoji="1" lang="zh-CN" altLang="en-US" dirty="0"/>
              <a:t>针对已经学过的算法，可以有哪些思路？（不考虑时间、空间复杂度）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亲戚关系是一张图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可以考虑建图 </a:t>
            </a:r>
            <a:r>
              <a:rPr kumimoji="1" lang="en-US" altLang="zh-CN" dirty="0"/>
              <a:t>--&gt;</a:t>
            </a:r>
            <a:r>
              <a:rPr kumimoji="1" lang="zh-CN" altLang="en-US" dirty="0"/>
              <a:t> 建图方法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如果</a:t>
            </a:r>
            <a:r>
              <a:rPr kumimoji="1" lang="en-US" altLang="zh-CN" dirty="0"/>
              <a:t>a</a:t>
            </a:r>
            <a:r>
              <a:rPr kumimoji="1" lang="zh-CN" altLang="en-US" dirty="0"/>
              <a:t>和</a:t>
            </a:r>
            <a:r>
              <a:rPr kumimoji="1" lang="en-US" altLang="zh-CN" dirty="0"/>
              <a:t>b</a:t>
            </a:r>
            <a:r>
              <a:rPr kumimoji="1" lang="zh-CN" altLang="en-US" dirty="0"/>
              <a:t>存在亲戚关系，那么</a:t>
            </a:r>
            <a:r>
              <a:rPr kumimoji="1" lang="en-US" altLang="zh-CN" dirty="0"/>
              <a:t>a</a:t>
            </a:r>
            <a:r>
              <a:rPr kumimoji="1" lang="zh-CN" altLang="en-US" dirty="0"/>
              <a:t>和</a:t>
            </a:r>
            <a:r>
              <a:rPr kumimoji="1" lang="en-US" altLang="zh-CN" dirty="0"/>
              <a:t>b</a:t>
            </a:r>
            <a:r>
              <a:rPr kumimoji="1" lang="zh-CN" altLang="en-US" dirty="0"/>
              <a:t>在图上就表现为是属于同一个联通块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D732955-5B99-DF44-9519-82BEFB080D0B}"/>
              </a:ext>
            </a:extLst>
          </p:cNvPr>
          <p:cNvSpPr txBox="1"/>
          <p:nvPr/>
        </p:nvSpPr>
        <p:spPr>
          <a:xfrm>
            <a:off x="164941" y="6116765"/>
            <a:ext cx="4666299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zh-CN" altLang="en-US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这样做的时间、空间复杂度是？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65389615-5029-7744-847D-7789921579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82501"/>
              </p:ext>
            </p:extLst>
          </p:nvPr>
        </p:nvGraphicFramePr>
        <p:xfrm>
          <a:off x="5538717" y="3131058"/>
          <a:ext cx="6300980" cy="3726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098">
                  <a:extLst>
                    <a:ext uri="{9D8B030D-6E8A-4147-A177-3AD203B41FA5}">
                      <a16:colId xmlns:a16="http://schemas.microsoft.com/office/drawing/2014/main" val="935003741"/>
                    </a:ext>
                  </a:extLst>
                </a:gridCol>
                <a:gridCol w="630098">
                  <a:extLst>
                    <a:ext uri="{9D8B030D-6E8A-4147-A177-3AD203B41FA5}">
                      <a16:colId xmlns:a16="http://schemas.microsoft.com/office/drawing/2014/main" val="1325669063"/>
                    </a:ext>
                  </a:extLst>
                </a:gridCol>
                <a:gridCol w="630098">
                  <a:extLst>
                    <a:ext uri="{9D8B030D-6E8A-4147-A177-3AD203B41FA5}">
                      <a16:colId xmlns:a16="http://schemas.microsoft.com/office/drawing/2014/main" val="3782056392"/>
                    </a:ext>
                  </a:extLst>
                </a:gridCol>
                <a:gridCol w="630098">
                  <a:extLst>
                    <a:ext uri="{9D8B030D-6E8A-4147-A177-3AD203B41FA5}">
                      <a16:colId xmlns:a16="http://schemas.microsoft.com/office/drawing/2014/main" val="747450905"/>
                    </a:ext>
                  </a:extLst>
                </a:gridCol>
                <a:gridCol w="630098">
                  <a:extLst>
                    <a:ext uri="{9D8B030D-6E8A-4147-A177-3AD203B41FA5}">
                      <a16:colId xmlns:a16="http://schemas.microsoft.com/office/drawing/2014/main" val="2780570425"/>
                    </a:ext>
                  </a:extLst>
                </a:gridCol>
                <a:gridCol w="630098">
                  <a:extLst>
                    <a:ext uri="{9D8B030D-6E8A-4147-A177-3AD203B41FA5}">
                      <a16:colId xmlns:a16="http://schemas.microsoft.com/office/drawing/2014/main" val="2274527261"/>
                    </a:ext>
                  </a:extLst>
                </a:gridCol>
                <a:gridCol w="630098">
                  <a:extLst>
                    <a:ext uri="{9D8B030D-6E8A-4147-A177-3AD203B41FA5}">
                      <a16:colId xmlns:a16="http://schemas.microsoft.com/office/drawing/2014/main" val="190532598"/>
                    </a:ext>
                  </a:extLst>
                </a:gridCol>
                <a:gridCol w="630098">
                  <a:extLst>
                    <a:ext uri="{9D8B030D-6E8A-4147-A177-3AD203B41FA5}">
                      <a16:colId xmlns:a16="http://schemas.microsoft.com/office/drawing/2014/main" val="418274946"/>
                    </a:ext>
                  </a:extLst>
                </a:gridCol>
                <a:gridCol w="630098">
                  <a:extLst>
                    <a:ext uri="{9D8B030D-6E8A-4147-A177-3AD203B41FA5}">
                      <a16:colId xmlns:a16="http://schemas.microsoft.com/office/drawing/2014/main" val="1992312134"/>
                    </a:ext>
                  </a:extLst>
                </a:gridCol>
                <a:gridCol w="630098">
                  <a:extLst>
                    <a:ext uri="{9D8B030D-6E8A-4147-A177-3AD203B41FA5}">
                      <a16:colId xmlns:a16="http://schemas.microsoft.com/office/drawing/2014/main" val="46966623"/>
                    </a:ext>
                  </a:extLst>
                </a:gridCol>
              </a:tblGrid>
              <a:tr h="372694"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120872"/>
                  </a:ext>
                </a:extLst>
              </a:tr>
              <a:tr h="37269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082137"/>
                  </a:ext>
                </a:extLst>
              </a:tr>
              <a:tr h="37269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2196"/>
                  </a:ext>
                </a:extLst>
              </a:tr>
              <a:tr h="37269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5833750"/>
                  </a:ext>
                </a:extLst>
              </a:tr>
              <a:tr h="37269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990873"/>
                  </a:ext>
                </a:extLst>
              </a:tr>
              <a:tr h="37269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293849"/>
                  </a:ext>
                </a:extLst>
              </a:tr>
              <a:tr h="37269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519903"/>
                  </a:ext>
                </a:extLst>
              </a:tr>
              <a:tr h="37269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350860"/>
                  </a:ext>
                </a:extLst>
              </a:tr>
              <a:tr h="37269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698613"/>
                  </a:ext>
                </a:extLst>
              </a:tr>
              <a:tr h="37269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816475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D60B7EB5-0884-9E4D-9E44-A108DFAB0F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13" r="22234"/>
          <a:stretch/>
        </p:blipFill>
        <p:spPr>
          <a:xfrm>
            <a:off x="872419" y="3115259"/>
            <a:ext cx="908879" cy="30015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11656D8-3154-7845-9BA0-094503169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776" y="3728841"/>
            <a:ext cx="1214297" cy="146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755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85A9E54-338A-0E41-BDF0-516B645EC8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查找二叉树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076EB0-7E54-1749-8878-9F32501EDB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5B87AE-BD43-1740-BA42-AA9DBFE4C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31" y="1423178"/>
            <a:ext cx="5677727" cy="52923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15D7830-BD03-504E-8DC9-5174D1787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406" y="1423178"/>
            <a:ext cx="2035390" cy="492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227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4957D7A-2E66-9740-B73D-EF6991EBFC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亲戚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699490-F306-984D-8919-972A79B1FF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6005" y="1459092"/>
            <a:ext cx="11053823" cy="5398908"/>
          </a:xfrm>
        </p:spPr>
        <p:txBody>
          <a:bodyPr/>
          <a:lstStyle/>
          <a:p>
            <a:r>
              <a:rPr lang="zh-CN" altLang="en-US" sz="2000" dirty="0"/>
              <a:t>用集合的思路来考虑这个问题</a:t>
            </a:r>
            <a:r>
              <a:rPr lang="en-US" altLang="zh-CN" sz="2000" dirty="0"/>
              <a:t>: </a:t>
            </a:r>
            <a:endParaRPr lang="zh-CN" altLang="en-US" sz="2000" dirty="0"/>
          </a:p>
          <a:p>
            <a:pPr lvl="1"/>
            <a:r>
              <a:rPr lang="zh-CN" altLang="en-US" sz="2000" dirty="0"/>
              <a:t>对于每个人建立一个初始集合，表示一开始不知道任何人是他的亲戚。以后每次给出一个亲戚关系时，就将两个集合合并。这样实时地得到了在当前状态下的集合关系。如果有提问，就在当前得到的结果中判断两个元素是否属于同一集合。对于样例数据的解释如下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r>
              <a:rPr kumimoji="1" lang="zh-CN" altLang="en-US" sz="2000" dirty="0"/>
              <a:t>初始：</a:t>
            </a:r>
            <a:r>
              <a:rPr kumimoji="1" lang="en-US" altLang="zh-CN" sz="2000" dirty="0"/>
              <a:t>{1}</a:t>
            </a:r>
            <a:r>
              <a:rPr kumimoji="1" lang="zh-CN" altLang="en-US" sz="2000" dirty="0"/>
              <a:t>，</a:t>
            </a:r>
            <a:r>
              <a:rPr kumimoji="1" lang="en-US" altLang="zh-CN" sz="2000" dirty="0"/>
              <a:t>{2}</a:t>
            </a:r>
            <a:r>
              <a:rPr kumimoji="1" lang="zh-CN" altLang="en-US" sz="2000" dirty="0"/>
              <a:t>，</a:t>
            </a:r>
            <a:r>
              <a:rPr kumimoji="1" lang="en-US" altLang="zh-CN" sz="2000" dirty="0"/>
              <a:t>{3}</a:t>
            </a:r>
            <a:r>
              <a:rPr kumimoji="1" lang="zh-CN" altLang="en-US" sz="2000" dirty="0"/>
              <a:t>，</a:t>
            </a:r>
            <a:r>
              <a:rPr kumimoji="1" lang="en-US" altLang="zh-CN" sz="2000" dirty="0"/>
              <a:t>{4}</a:t>
            </a:r>
            <a:r>
              <a:rPr kumimoji="1" lang="zh-CN" altLang="en-US" sz="2000" dirty="0"/>
              <a:t>，</a:t>
            </a:r>
            <a:r>
              <a:rPr kumimoji="1" lang="en-US" altLang="zh-CN" sz="2000" dirty="0"/>
              <a:t>{5}</a:t>
            </a:r>
            <a:r>
              <a:rPr kumimoji="1" lang="zh-CN" altLang="en-US" sz="2000" dirty="0"/>
              <a:t>，</a:t>
            </a:r>
            <a:r>
              <a:rPr kumimoji="1" lang="en-US" altLang="zh-CN" sz="2000" dirty="0"/>
              <a:t>{6}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{7}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{8}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{9}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{10}</a:t>
            </a:r>
          </a:p>
          <a:p>
            <a:pPr lvl="1"/>
            <a:r>
              <a:rPr kumimoji="1" lang="en-US" altLang="zh-CN" sz="2000" dirty="0"/>
              <a:t>2-4</a:t>
            </a:r>
            <a:r>
              <a:rPr kumimoji="1" lang="zh-CN" altLang="en-US" sz="2000" dirty="0"/>
              <a:t>： </a:t>
            </a:r>
            <a:r>
              <a:rPr kumimoji="1" lang="en-US" altLang="zh-CN" sz="2000" dirty="0"/>
              <a:t>{1}</a:t>
            </a:r>
            <a:r>
              <a:rPr kumimoji="1" lang="zh-CN" altLang="en-US" sz="2000" dirty="0"/>
              <a:t>，</a:t>
            </a:r>
            <a:r>
              <a:rPr kumimoji="1" lang="en-US" altLang="zh-CN" sz="2000" b="1" dirty="0"/>
              <a:t>{2,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4}</a:t>
            </a:r>
            <a:r>
              <a:rPr kumimoji="1" lang="zh-CN" altLang="en-US" sz="2000" dirty="0"/>
              <a:t>，</a:t>
            </a:r>
            <a:r>
              <a:rPr kumimoji="1" lang="en-US" altLang="zh-CN" sz="2000" dirty="0"/>
              <a:t>{3}</a:t>
            </a:r>
            <a:r>
              <a:rPr kumimoji="1" lang="zh-CN" altLang="en-US" sz="2000" dirty="0"/>
              <a:t> ，</a:t>
            </a:r>
            <a:r>
              <a:rPr kumimoji="1" lang="en-US" altLang="zh-CN" sz="2000" dirty="0"/>
              <a:t>{5}</a:t>
            </a:r>
            <a:r>
              <a:rPr kumimoji="1" lang="zh-CN" altLang="en-US" sz="2000" dirty="0"/>
              <a:t>，</a:t>
            </a:r>
            <a:r>
              <a:rPr kumimoji="1" lang="en-US" altLang="zh-CN" sz="2000" dirty="0"/>
              <a:t>{6}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{7}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{8}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{9}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{10}</a:t>
            </a:r>
          </a:p>
          <a:p>
            <a:pPr lvl="1"/>
            <a:r>
              <a:rPr kumimoji="1" lang="en-US" altLang="zh-CN" sz="2000" dirty="0"/>
              <a:t>5-7</a:t>
            </a:r>
            <a:r>
              <a:rPr kumimoji="1" lang="zh-CN" altLang="en-US" sz="2000" dirty="0"/>
              <a:t>： </a:t>
            </a:r>
            <a:r>
              <a:rPr kumimoji="1" lang="en-US" altLang="zh-CN" sz="2000" dirty="0"/>
              <a:t>{1}</a:t>
            </a:r>
            <a:r>
              <a:rPr kumimoji="1" lang="zh-CN" altLang="en-US" sz="2000" dirty="0"/>
              <a:t>，</a:t>
            </a:r>
            <a:r>
              <a:rPr kumimoji="1" lang="en-US" altLang="zh-CN" sz="2000" dirty="0"/>
              <a:t>{2,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4}</a:t>
            </a:r>
            <a:r>
              <a:rPr kumimoji="1" lang="zh-CN" altLang="en-US" sz="2000" dirty="0"/>
              <a:t>，</a:t>
            </a:r>
            <a:r>
              <a:rPr kumimoji="1" lang="en-US" altLang="zh-CN" sz="2000" dirty="0"/>
              <a:t>{3}</a:t>
            </a:r>
            <a:r>
              <a:rPr kumimoji="1" lang="zh-CN" altLang="en-US" sz="2000" dirty="0"/>
              <a:t> ，</a:t>
            </a:r>
            <a:r>
              <a:rPr kumimoji="1" lang="en-US" altLang="zh-CN" sz="2000" b="1" dirty="0"/>
              <a:t>{5,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7}</a:t>
            </a:r>
            <a:r>
              <a:rPr kumimoji="1" lang="zh-CN" altLang="en-US" sz="2000" dirty="0"/>
              <a:t>，</a:t>
            </a:r>
            <a:r>
              <a:rPr kumimoji="1" lang="en-US" altLang="zh-CN" sz="2000" dirty="0"/>
              <a:t>{6}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{8}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{9}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{10}</a:t>
            </a:r>
          </a:p>
          <a:p>
            <a:pPr lvl="1"/>
            <a:r>
              <a:rPr kumimoji="1" lang="en-US" altLang="zh-CN" sz="2000" dirty="0"/>
              <a:t>1-3</a:t>
            </a:r>
            <a:r>
              <a:rPr kumimoji="1" lang="zh-CN" altLang="en-US" sz="2000" dirty="0"/>
              <a:t>： </a:t>
            </a:r>
            <a:r>
              <a:rPr kumimoji="1" lang="en-US" altLang="zh-CN" sz="2000" b="1" dirty="0"/>
              <a:t>{1,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3}</a:t>
            </a:r>
            <a:r>
              <a:rPr kumimoji="1" lang="zh-CN" altLang="en-US" sz="2000" dirty="0"/>
              <a:t>，</a:t>
            </a:r>
            <a:r>
              <a:rPr kumimoji="1" lang="en-US" altLang="zh-CN" sz="2000" dirty="0"/>
              <a:t>{2,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4}</a:t>
            </a:r>
            <a:r>
              <a:rPr kumimoji="1" lang="zh-CN" altLang="en-US" sz="2000" dirty="0"/>
              <a:t> ，</a:t>
            </a:r>
            <a:r>
              <a:rPr kumimoji="1" lang="en-US" altLang="zh-CN" sz="2000" dirty="0"/>
              <a:t>{5,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7}</a:t>
            </a:r>
            <a:r>
              <a:rPr kumimoji="1" lang="zh-CN" altLang="en-US" sz="2000" dirty="0"/>
              <a:t>，</a:t>
            </a:r>
            <a:r>
              <a:rPr kumimoji="1" lang="en-US" altLang="zh-CN" sz="2000" dirty="0"/>
              <a:t>{6}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{8}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{9}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{10}</a:t>
            </a:r>
          </a:p>
          <a:p>
            <a:pPr lvl="1"/>
            <a:r>
              <a:rPr kumimoji="1" lang="en-US" altLang="zh-CN" sz="2000" dirty="0"/>
              <a:t>8-9</a:t>
            </a:r>
            <a:r>
              <a:rPr kumimoji="1" lang="zh-CN" altLang="en-US" sz="2000" dirty="0"/>
              <a:t>： </a:t>
            </a:r>
            <a:r>
              <a:rPr kumimoji="1" lang="en-US" altLang="zh-CN" sz="2000" dirty="0"/>
              <a:t>{1,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3}</a:t>
            </a:r>
            <a:r>
              <a:rPr kumimoji="1" lang="zh-CN" altLang="en-US" sz="2000" dirty="0"/>
              <a:t>，</a:t>
            </a:r>
            <a:r>
              <a:rPr kumimoji="1" lang="en-US" altLang="zh-CN" sz="2000" dirty="0"/>
              <a:t>{2,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4}</a:t>
            </a:r>
            <a:r>
              <a:rPr kumimoji="1" lang="zh-CN" altLang="en-US" sz="2000" dirty="0"/>
              <a:t> ，</a:t>
            </a:r>
            <a:r>
              <a:rPr kumimoji="1" lang="en-US" altLang="zh-CN" sz="2000" dirty="0"/>
              <a:t>{5,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7}</a:t>
            </a:r>
            <a:r>
              <a:rPr kumimoji="1" lang="zh-CN" altLang="en-US" sz="2000" dirty="0"/>
              <a:t>，</a:t>
            </a:r>
            <a:r>
              <a:rPr kumimoji="1" lang="en-US" altLang="zh-CN" sz="2000" dirty="0"/>
              <a:t>{6}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 </a:t>
            </a:r>
            <a:r>
              <a:rPr kumimoji="1" lang="en-US" altLang="zh-CN" sz="2000" b="1" dirty="0"/>
              <a:t>{8,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9}</a:t>
            </a:r>
            <a:r>
              <a:rPr kumimoji="1" lang="zh-CN" altLang="en-US" sz="2000" b="1" dirty="0"/>
              <a:t> 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{10}</a:t>
            </a:r>
          </a:p>
          <a:p>
            <a:pPr lvl="1"/>
            <a:r>
              <a:rPr kumimoji="1" lang="en-US" altLang="zh-CN" sz="2000" dirty="0"/>
              <a:t>1-2</a:t>
            </a:r>
            <a:r>
              <a:rPr kumimoji="1" lang="zh-CN" altLang="en-US" sz="2000" dirty="0"/>
              <a:t>：</a:t>
            </a:r>
            <a:r>
              <a:rPr kumimoji="1" lang="en-US" altLang="zh-CN" sz="2000" dirty="0"/>
              <a:t> </a:t>
            </a:r>
            <a:r>
              <a:rPr kumimoji="1" lang="en-US" altLang="zh-CN" sz="2000" b="1" dirty="0"/>
              <a:t>{1,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2,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3,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4}</a:t>
            </a:r>
            <a:r>
              <a:rPr kumimoji="1" lang="zh-CN" altLang="en-US" sz="2000" b="1" dirty="0"/>
              <a:t> </a:t>
            </a:r>
            <a:r>
              <a:rPr kumimoji="1" lang="zh-CN" altLang="en-US" sz="2000" dirty="0"/>
              <a:t>，</a:t>
            </a:r>
            <a:r>
              <a:rPr kumimoji="1" lang="en-US" altLang="zh-CN" sz="2000" dirty="0"/>
              <a:t>{5,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7}</a:t>
            </a:r>
            <a:r>
              <a:rPr kumimoji="1" lang="zh-CN" altLang="en-US" sz="2000" dirty="0"/>
              <a:t>，</a:t>
            </a:r>
            <a:r>
              <a:rPr kumimoji="1" lang="en-US" altLang="zh-CN" sz="2000" dirty="0"/>
              <a:t>{6}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{8,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9},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{10}</a:t>
            </a:r>
          </a:p>
          <a:p>
            <a:pPr lvl="1"/>
            <a:r>
              <a:rPr kumimoji="1" lang="en-US" altLang="zh-CN" sz="2000" dirty="0"/>
              <a:t>5-6</a:t>
            </a:r>
            <a:r>
              <a:rPr kumimoji="1" lang="zh-CN" altLang="en-US" sz="2000" dirty="0"/>
              <a:t>： </a:t>
            </a:r>
            <a:r>
              <a:rPr kumimoji="1" lang="en-US" altLang="zh-CN" sz="2000" dirty="0"/>
              <a:t>{1,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2,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3,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4}</a:t>
            </a:r>
            <a:r>
              <a:rPr kumimoji="1" lang="zh-CN" altLang="en-US" sz="2000" dirty="0"/>
              <a:t> ，</a:t>
            </a:r>
            <a:r>
              <a:rPr kumimoji="1" lang="en-US" altLang="zh-CN" sz="2000" b="1" dirty="0"/>
              <a:t>{5,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6,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7}</a:t>
            </a:r>
            <a:r>
              <a:rPr kumimoji="1" lang="zh-CN" altLang="en-US" sz="2000" b="1" dirty="0"/>
              <a:t> 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{8,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9}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{10}</a:t>
            </a:r>
          </a:p>
          <a:p>
            <a:pPr lvl="1"/>
            <a:r>
              <a:rPr kumimoji="1" lang="en-US" altLang="zh-CN" sz="2000" dirty="0"/>
              <a:t>2-3</a:t>
            </a:r>
            <a:r>
              <a:rPr kumimoji="1" lang="zh-CN" altLang="en-US" sz="2000" dirty="0"/>
              <a:t>： </a:t>
            </a:r>
            <a:r>
              <a:rPr kumimoji="1" lang="en-US" altLang="zh-CN" sz="2000" b="1" dirty="0"/>
              <a:t>{1,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2,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3,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4}</a:t>
            </a:r>
            <a:r>
              <a:rPr kumimoji="1" lang="zh-CN" altLang="en-US" sz="2000" b="1" dirty="0"/>
              <a:t> </a:t>
            </a:r>
            <a:r>
              <a:rPr kumimoji="1" lang="zh-CN" altLang="en-US" sz="2000" dirty="0"/>
              <a:t>，</a:t>
            </a:r>
            <a:r>
              <a:rPr kumimoji="1" lang="en-US" altLang="zh-CN" sz="2000" dirty="0"/>
              <a:t>{5,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6,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7}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{8,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9}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{10}</a:t>
            </a:r>
          </a:p>
          <a:p>
            <a:pPr lvl="1"/>
            <a:endParaRPr kumimoji="1" lang="en-US" altLang="zh-CN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F09726-A7AC-A34F-9C97-0FA5F136CA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13" r="22234"/>
          <a:stretch/>
        </p:blipFill>
        <p:spPr>
          <a:xfrm>
            <a:off x="8255973" y="2894118"/>
            <a:ext cx="1169380" cy="38617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0D05DE4-AA99-D940-9C0E-244B5F7B7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6105" y="3638329"/>
            <a:ext cx="1562336" cy="187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246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4957D7A-2E66-9740-B73D-EF6991EBFC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并查集（</a:t>
            </a:r>
            <a:r>
              <a:rPr kumimoji="1" lang="en-US" altLang="zh-CN" dirty="0"/>
              <a:t>Disjoint</a:t>
            </a:r>
            <a:r>
              <a:rPr kumimoji="1" lang="zh-CN" altLang="en-US" dirty="0"/>
              <a:t> </a:t>
            </a:r>
            <a:r>
              <a:rPr kumimoji="1" lang="en-US" altLang="zh-CN" dirty="0"/>
              <a:t>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Union,</a:t>
            </a:r>
            <a:r>
              <a:rPr kumimoji="1" lang="zh-CN" altLang="en-US" dirty="0"/>
              <a:t> </a:t>
            </a:r>
            <a:r>
              <a:rPr kumimoji="1" lang="en-US" altLang="zh-CN" dirty="0"/>
              <a:t>DSU)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699490-F306-984D-8919-972A79B1FF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6005" y="1459092"/>
            <a:ext cx="11053823" cy="5398908"/>
          </a:xfrm>
        </p:spPr>
        <p:txBody>
          <a:bodyPr/>
          <a:lstStyle/>
          <a:p>
            <a:r>
              <a:rPr lang="zh-CN" altLang="en-US" sz="2000" dirty="0"/>
              <a:t>并查集：基于集合思想的数据结构，解决高效的合并集合与查找元素的问题。 </a:t>
            </a:r>
            <a:endParaRPr lang="en-US" altLang="zh-CN" sz="2000" dirty="0"/>
          </a:p>
          <a:p>
            <a:endParaRPr kumimoji="1" lang="en-US" altLang="zh-CN" sz="2000" dirty="0"/>
          </a:p>
          <a:p>
            <a:r>
              <a:rPr kumimoji="1" lang="zh-CN" altLang="en-US" sz="2000" dirty="0"/>
              <a:t>并：将两个集合合并</a:t>
            </a:r>
            <a:endParaRPr kumimoji="1" lang="en-US" altLang="zh-CN" sz="2000" dirty="0"/>
          </a:p>
          <a:p>
            <a:r>
              <a:rPr kumimoji="1" lang="zh-CN" altLang="en-US" sz="2000" dirty="0"/>
              <a:t>查：查找某个元素具体在哪个集合中</a:t>
            </a:r>
          </a:p>
        </p:txBody>
      </p:sp>
    </p:spTree>
    <p:extLst>
      <p:ext uri="{BB962C8B-B14F-4D97-AF65-F5344CB8AC3E}">
        <p14:creationId xmlns:p14="http://schemas.microsoft.com/office/powerpoint/2010/main" val="7163198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4957D7A-2E66-9740-B73D-EF6991EBFC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并查集（</a:t>
            </a:r>
            <a:r>
              <a:rPr kumimoji="1" lang="en-US" altLang="zh-CN" dirty="0"/>
              <a:t>Disjoint</a:t>
            </a:r>
            <a:r>
              <a:rPr kumimoji="1" lang="zh-CN" altLang="en-US" dirty="0"/>
              <a:t> </a:t>
            </a:r>
            <a:r>
              <a:rPr kumimoji="1" lang="en-US" altLang="zh-CN" dirty="0"/>
              <a:t>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Union,</a:t>
            </a:r>
            <a:r>
              <a:rPr kumimoji="1" lang="zh-CN" altLang="en-US" dirty="0"/>
              <a:t> </a:t>
            </a:r>
            <a:r>
              <a:rPr kumimoji="1" lang="en-US" altLang="zh-CN" dirty="0"/>
              <a:t>DSU)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699490-F306-984D-8919-972A79B1FF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6005" y="1459092"/>
            <a:ext cx="11053823" cy="5398908"/>
          </a:xfrm>
        </p:spPr>
        <p:txBody>
          <a:bodyPr/>
          <a:lstStyle/>
          <a:p>
            <a:r>
              <a:rPr kumimoji="1" lang="zh-CN" altLang="en-US" sz="2000" dirty="0"/>
              <a:t>初始：对每个元素建一个树，初始每棵树中只包含这一个元素</a:t>
            </a:r>
            <a:endParaRPr kumimoji="1" lang="en-US" altLang="zh-CN" sz="2000" dirty="0"/>
          </a:p>
          <a:p>
            <a:r>
              <a:rPr kumimoji="1" lang="zh-CN" altLang="en-US" sz="2000" dirty="0"/>
              <a:t>合并两个集合：合并两个树</a:t>
            </a:r>
            <a:endParaRPr kumimoji="1" lang="en-US" altLang="zh-CN" sz="2000" dirty="0"/>
          </a:p>
          <a:p>
            <a:r>
              <a:rPr kumimoji="1" lang="zh-CN" altLang="en-US" sz="2000" dirty="0"/>
              <a:t>查询某个点所属集合：返回该点所在树的根节点标号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r>
              <a:rPr kumimoji="1" lang="zh-CN" altLang="en-US" sz="2000" dirty="0"/>
              <a:t>树的表示：只需要每个点存储它的父节点： </a:t>
            </a:r>
            <a:r>
              <a:rPr kumimoji="1" lang="en-US" altLang="zh-CN" sz="2000" b="1" dirty="0" err="1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int</a:t>
            </a:r>
            <a:r>
              <a:rPr kumimoji="1" lang="zh-CN" altLang="en-US" sz="2000" b="1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fa[N];</a:t>
            </a:r>
          </a:p>
          <a:p>
            <a:r>
              <a:rPr kumimoji="1" lang="zh-CN" altLang="en-US" sz="2000" dirty="0"/>
              <a:t>合并：</a:t>
            </a:r>
            <a:r>
              <a:rPr kumimoji="1" lang="en-US" altLang="zh-CN" sz="2000" dirty="0"/>
              <a:t>combine(</a:t>
            </a:r>
            <a:r>
              <a:rPr kumimoji="1" lang="en-US" altLang="zh-CN" sz="2000" dirty="0" err="1"/>
              <a:t>x,y</a:t>
            </a:r>
            <a:r>
              <a:rPr kumimoji="1" lang="en-US" altLang="zh-CN" sz="2000" dirty="0"/>
              <a:t>)</a:t>
            </a:r>
          </a:p>
          <a:p>
            <a:r>
              <a:rPr kumimoji="1" lang="zh-CN" altLang="en-US" sz="2000" dirty="0"/>
              <a:t>查找：</a:t>
            </a:r>
            <a:r>
              <a:rPr kumimoji="1" lang="en-US" altLang="zh-CN" sz="2000" dirty="0"/>
              <a:t>find(x)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410926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4957D7A-2E66-9740-B73D-EF6991EBFC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并查集：合并操作</a:t>
            </a:r>
          </a:p>
        </p:txBody>
      </p:sp>
      <p:sp>
        <p:nvSpPr>
          <p:cNvPr id="51" name="文本占位符 2">
            <a:extLst>
              <a:ext uri="{FF2B5EF4-FFF2-40B4-BE49-F238E27FC236}">
                <a16:creationId xmlns:a16="http://schemas.microsoft.com/office/drawing/2014/main" id="{12D82132-6137-BB4C-9D22-9EB7ED3149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初始</a:t>
            </a:r>
            <a:endParaRPr kumimoji="1" lang="en-US" altLang="zh-CN" dirty="0"/>
          </a:p>
          <a:p>
            <a:r>
              <a:rPr kumimoji="1" lang="zh-CN" altLang="en-US" dirty="0"/>
              <a:t>将</a:t>
            </a:r>
            <a:r>
              <a:rPr kumimoji="1" lang="en-US" altLang="zh-CN" dirty="0"/>
              <a:t>2</a:t>
            </a:r>
            <a:r>
              <a:rPr kumimoji="1" lang="zh-CN" altLang="en-US" dirty="0"/>
              <a:t>和</a:t>
            </a:r>
            <a:r>
              <a:rPr kumimoji="1" lang="en-US" altLang="zh-CN" dirty="0"/>
              <a:t>1</a:t>
            </a:r>
            <a:r>
              <a:rPr kumimoji="1" lang="zh-CN" altLang="en-US" dirty="0"/>
              <a:t>合并、</a:t>
            </a:r>
            <a:r>
              <a:rPr kumimoji="1" lang="en-US" altLang="zh-CN" dirty="0"/>
              <a:t>3</a:t>
            </a:r>
            <a:r>
              <a:rPr kumimoji="1" lang="zh-CN" altLang="en-US" dirty="0"/>
              <a:t>和</a:t>
            </a:r>
            <a:r>
              <a:rPr kumimoji="1" lang="en-US" altLang="zh-CN" dirty="0"/>
              <a:t>4</a:t>
            </a:r>
            <a:r>
              <a:rPr kumimoji="1" lang="zh-CN" altLang="en-US" dirty="0"/>
              <a:t>合并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将</a:t>
            </a:r>
            <a:r>
              <a:rPr kumimoji="1" lang="en-US" altLang="zh-CN" dirty="0"/>
              <a:t>2</a:t>
            </a:r>
            <a:r>
              <a:rPr kumimoji="1" lang="zh-CN" altLang="en-US" dirty="0"/>
              <a:t>和</a:t>
            </a:r>
            <a:r>
              <a:rPr kumimoji="1" lang="en-US" altLang="zh-CN" dirty="0"/>
              <a:t>4</a:t>
            </a:r>
            <a:r>
              <a:rPr kumimoji="1" lang="zh-CN" altLang="en-US" dirty="0"/>
              <a:t>合并 </a:t>
            </a:r>
            <a:endParaRPr kumimoji="1" lang="en-US" altLang="zh-CN" dirty="0"/>
          </a:p>
          <a:p>
            <a:pPr marL="342900" lvl="1" indent="0">
              <a:buNone/>
            </a:pPr>
            <a:r>
              <a:rPr kumimoji="1" lang="zh-CN" altLang="en-US" dirty="0"/>
              <a:t>找到</a:t>
            </a:r>
            <a:r>
              <a:rPr kumimoji="1" lang="en-US" altLang="zh-CN" dirty="0"/>
              <a:t>2</a:t>
            </a:r>
            <a:r>
              <a:rPr kumimoji="1" lang="zh-CN" altLang="en-US" dirty="0"/>
              <a:t>和</a:t>
            </a:r>
            <a:r>
              <a:rPr kumimoji="1" lang="en-US" altLang="zh-CN" dirty="0"/>
              <a:t>4</a:t>
            </a:r>
            <a:r>
              <a:rPr kumimoji="1" lang="zh-CN" altLang="en-US" dirty="0"/>
              <a:t>所在树的根</a:t>
            </a:r>
            <a:endParaRPr kumimoji="1" lang="en-US" altLang="zh-CN" dirty="0"/>
          </a:p>
          <a:p>
            <a:pPr marL="342900" lvl="1" indent="0">
              <a:buNone/>
            </a:pPr>
            <a:r>
              <a:rPr kumimoji="1" lang="zh-CN" altLang="en-US" dirty="0"/>
              <a:t>合并两个根</a:t>
            </a:r>
            <a:r>
              <a:rPr kumimoji="1" lang="en-US" altLang="zh-CN" dirty="0"/>
              <a:t>1</a:t>
            </a:r>
            <a:r>
              <a:rPr kumimoji="1" lang="zh-CN" altLang="en-US" dirty="0"/>
              <a:t>和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1D42C6D5-010F-6841-AEBC-4C72B5290BCB}"/>
              </a:ext>
            </a:extLst>
          </p:cNvPr>
          <p:cNvSpPr/>
          <p:nvPr/>
        </p:nvSpPr>
        <p:spPr>
          <a:xfrm>
            <a:off x="4702627" y="1761942"/>
            <a:ext cx="546265" cy="546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D2083DD7-2479-CB45-8B0D-B002E6C2AF83}"/>
              </a:ext>
            </a:extLst>
          </p:cNvPr>
          <p:cNvSpPr/>
          <p:nvPr/>
        </p:nvSpPr>
        <p:spPr>
          <a:xfrm>
            <a:off x="5662549" y="1761942"/>
            <a:ext cx="546265" cy="546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D9C3B627-9E23-7949-9B79-F05BE57148E2}"/>
              </a:ext>
            </a:extLst>
          </p:cNvPr>
          <p:cNvSpPr/>
          <p:nvPr/>
        </p:nvSpPr>
        <p:spPr>
          <a:xfrm>
            <a:off x="6622471" y="1761942"/>
            <a:ext cx="546265" cy="546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ECC7938A-2524-AA46-87AA-A1276EDB06CB}"/>
              </a:ext>
            </a:extLst>
          </p:cNvPr>
          <p:cNvSpPr/>
          <p:nvPr/>
        </p:nvSpPr>
        <p:spPr>
          <a:xfrm>
            <a:off x="7582393" y="1761942"/>
            <a:ext cx="546265" cy="546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7FAA3C50-6C08-1C47-BD09-28F2CEFE39CA}"/>
              </a:ext>
            </a:extLst>
          </p:cNvPr>
          <p:cNvSpPr/>
          <p:nvPr/>
        </p:nvSpPr>
        <p:spPr>
          <a:xfrm>
            <a:off x="8542315" y="1761941"/>
            <a:ext cx="546265" cy="546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2B89583C-34AF-304B-BED6-2581C26F35C0}"/>
              </a:ext>
            </a:extLst>
          </p:cNvPr>
          <p:cNvSpPr/>
          <p:nvPr/>
        </p:nvSpPr>
        <p:spPr>
          <a:xfrm>
            <a:off x="4702627" y="2968830"/>
            <a:ext cx="546265" cy="546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5FEE5703-7FE9-B94E-8768-FB3D2C308CBF}"/>
              </a:ext>
            </a:extLst>
          </p:cNvPr>
          <p:cNvSpPr/>
          <p:nvPr/>
        </p:nvSpPr>
        <p:spPr>
          <a:xfrm>
            <a:off x="5543795" y="3629413"/>
            <a:ext cx="546265" cy="546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8FC68DF4-44EC-9448-AEF1-1941DE754B70}"/>
              </a:ext>
            </a:extLst>
          </p:cNvPr>
          <p:cNvSpPr/>
          <p:nvPr/>
        </p:nvSpPr>
        <p:spPr>
          <a:xfrm>
            <a:off x="6622471" y="2968830"/>
            <a:ext cx="546265" cy="546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D052EA6F-81B7-614B-918F-6310DAA2BE7D}"/>
              </a:ext>
            </a:extLst>
          </p:cNvPr>
          <p:cNvSpPr/>
          <p:nvPr/>
        </p:nvSpPr>
        <p:spPr>
          <a:xfrm>
            <a:off x="7582393" y="3629413"/>
            <a:ext cx="546265" cy="546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A15EAD6B-01AB-BA42-96C0-80A584D4DA3A}"/>
              </a:ext>
            </a:extLst>
          </p:cNvPr>
          <p:cNvSpPr/>
          <p:nvPr/>
        </p:nvSpPr>
        <p:spPr>
          <a:xfrm>
            <a:off x="8542315" y="2968829"/>
            <a:ext cx="546265" cy="546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D608E111-BD73-3C43-AF93-6763DC05CA59}"/>
              </a:ext>
            </a:extLst>
          </p:cNvPr>
          <p:cNvCxnSpPr>
            <a:cxnSpLocks/>
            <a:stCxn id="58" idx="1"/>
            <a:endCxn id="57" idx="5"/>
          </p:cNvCxnSpPr>
          <p:nvPr/>
        </p:nvCxnSpPr>
        <p:spPr>
          <a:xfrm flipH="1" flipV="1">
            <a:off x="5168893" y="3435096"/>
            <a:ext cx="454901" cy="274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4E7B31D2-987D-E04E-8968-27CDB6FE13EB}"/>
              </a:ext>
            </a:extLst>
          </p:cNvPr>
          <p:cNvCxnSpPr>
            <a:cxnSpLocks/>
            <a:stCxn id="60" idx="1"/>
            <a:endCxn id="59" idx="5"/>
          </p:cNvCxnSpPr>
          <p:nvPr/>
        </p:nvCxnSpPr>
        <p:spPr>
          <a:xfrm flipH="1" flipV="1">
            <a:off x="7088737" y="3435096"/>
            <a:ext cx="573655" cy="274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4" name="椭圆 63">
            <a:extLst>
              <a:ext uri="{FF2B5EF4-FFF2-40B4-BE49-F238E27FC236}">
                <a16:creationId xmlns:a16="http://schemas.microsoft.com/office/drawing/2014/main" id="{A98B2696-0F73-4648-A3AE-640C3816F854}"/>
              </a:ext>
            </a:extLst>
          </p:cNvPr>
          <p:cNvSpPr/>
          <p:nvPr/>
        </p:nvSpPr>
        <p:spPr>
          <a:xfrm>
            <a:off x="4702627" y="4641983"/>
            <a:ext cx="546265" cy="546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56D058C7-53BE-A84C-8BEA-298A564595B6}"/>
              </a:ext>
            </a:extLst>
          </p:cNvPr>
          <p:cNvSpPr/>
          <p:nvPr/>
        </p:nvSpPr>
        <p:spPr>
          <a:xfrm>
            <a:off x="5543795" y="5302566"/>
            <a:ext cx="546265" cy="546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95718862-1C80-8E40-B29F-1BB0FD5BDFC5}"/>
              </a:ext>
            </a:extLst>
          </p:cNvPr>
          <p:cNvSpPr/>
          <p:nvPr/>
        </p:nvSpPr>
        <p:spPr>
          <a:xfrm>
            <a:off x="6643445" y="5188250"/>
            <a:ext cx="546265" cy="546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ED862BFA-C060-D746-83CF-34E2A4E42529}"/>
              </a:ext>
            </a:extLst>
          </p:cNvPr>
          <p:cNvSpPr/>
          <p:nvPr/>
        </p:nvSpPr>
        <p:spPr>
          <a:xfrm>
            <a:off x="7603367" y="5848833"/>
            <a:ext cx="546265" cy="546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5D80F1BC-53E8-644F-91D6-39CAAFC5914B}"/>
              </a:ext>
            </a:extLst>
          </p:cNvPr>
          <p:cNvSpPr/>
          <p:nvPr/>
        </p:nvSpPr>
        <p:spPr>
          <a:xfrm>
            <a:off x="8563289" y="5188249"/>
            <a:ext cx="546265" cy="546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cxnSp>
        <p:nvCxnSpPr>
          <p:cNvPr id="69" name="直线箭头连接符 68">
            <a:extLst>
              <a:ext uri="{FF2B5EF4-FFF2-40B4-BE49-F238E27FC236}">
                <a16:creationId xmlns:a16="http://schemas.microsoft.com/office/drawing/2014/main" id="{A4682311-88F7-234C-A1AC-73595D608BB5}"/>
              </a:ext>
            </a:extLst>
          </p:cNvPr>
          <p:cNvCxnSpPr>
            <a:cxnSpLocks/>
            <a:stCxn id="65" idx="1"/>
            <a:endCxn id="64" idx="5"/>
          </p:cNvCxnSpPr>
          <p:nvPr/>
        </p:nvCxnSpPr>
        <p:spPr>
          <a:xfrm flipH="1" flipV="1">
            <a:off x="5168893" y="5108249"/>
            <a:ext cx="454901" cy="274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6C6C1D6F-27AF-084F-A584-F905C0560DB0}"/>
              </a:ext>
            </a:extLst>
          </p:cNvPr>
          <p:cNvCxnSpPr>
            <a:cxnSpLocks/>
            <a:stCxn id="67" idx="1"/>
            <a:endCxn id="66" idx="5"/>
          </p:cNvCxnSpPr>
          <p:nvPr/>
        </p:nvCxnSpPr>
        <p:spPr>
          <a:xfrm flipH="1" flipV="1">
            <a:off x="7109711" y="5654516"/>
            <a:ext cx="573655" cy="274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C95F33F5-EA7F-3946-9395-12BD81ED9A3C}"/>
              </a:ext>
            </a:extLst>
          </p:cNvPr>
          <p:cNvCxnSpPr>
            <a:cxnSpLocks/>
            <a:stCxn id="66" idx="1"/>
            <a:endCxn id="64" idx="6"/>
          </p:cNvCxnSpPr>
          <p:nvPr/>
        </p:nvCxnSpPr>
        <p:spPr>
          <a:xfrm flipH="1" flipV="1">
            <a:off x="5248892" y="4915116"/>
            <a:ext cx="1474552" cy="353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14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  <p:bldP spid="60" grpId="0" animBg="1"/>
      <p:bldP spid="61" grpId="0" animBg="1"/>
      <p:bldP spid="64" grpId="0" animBg="1"/>
      <p:bldP spid="65" grpId="0" animBg="1"/>
      <p:bldP spid="66" grpId="0" animBg="1"/>
      <p:bldP spid="67" grpId="0" animBg="1"/>
      <p:bldP spid="6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1">
            <a:extLst>
              <a:ext uri="{FF2B5EF4-FFF2-40B4-BE49-F238E27FC236}">
                <a16:creationId xmlns:a16="http://schemas.microsoft.com/office/drawing/2014/main" id="{8B9A8A7F-9857-0242-8466-5E0B6D9C41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9088" y="569315"/>
            <a:ext cx="11053823" cy="565004"/>
          </a:xfrm>
        </p:spPr>
        <p:txBody>
          <a:bodyPr/>
          <a:lstStyle/>
          <a:p>
            <a:r>
              <a:rPr kumimoji="1" lang="zh-CN" altLang="en-US" dirty="0"/>
              <a:t>并查集：合并操作</a:t>
            </a:r>
          </a:p>
        </p:txBody>
      </p:sp>
      <p:sp>
        <p:nvSpPr>
          <p:cNvPr id="9" name="文本占位符 2">
            <a:extLst>
              <a:ext uri="{FF2B5EF4-FFF2-40B4-BE49-F238E27FC236}">
                <a16:creationId xmlns:a16="http://schemas.microsoft.com/office/drawing/2014/main" id="{C8AF4DCC-F92E-974E-B2C1-A1041DC769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9088" y="1620456"/>
            <a:ext cx="11053823" cy="4664597"/>
          </a:xfrm>
        </p:spPr>
        <p:txBody>
          <a:bodyPr/>
          <a:lstStyle/>
          <a:p>
            <a:r>
              <a:rPr kumimoji="1" lang="zh-CN" altLang="en-US" dirty="0"/>
              <a:t>初始：每个点的父节点都是自己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合并操作：将两个点</a:t>
            </a:r>
            <a:r>
              <a:rPr kumimoji="1" lang="en-US" altLang="zh-CN" dirty="0"/>
              <a:t>x</a:t>
            </a:r>
            <a:r>
              <a:rPr kumimoji="1" lang="zh-CN" altLang="en-US" dirty="0"/>
              <a:t>和</a:t>
            </a:r>
            <a:r>
              <a:rPr kumimoji="1" lang="en-US" altLang="zh-CN" dirty="0"/>
              <a:t>y</a:t>
            </a:r>
            <a:r>
              <a:rPr kumimoji="1" lang="zh-CN" altLang="en-US" dirty="0"/>
              <a:t>的根合并</a:t>
            </a:r>
            <a:endParaRPr kumimoji="1" lang="en-US" altLang="zh-CN" dirty="0"/>
          </a:p>
          <a:p>
            <a:r>
              <a:rPr kumimoji="1" lang="zh-CN" altLang="en-US" dirty="0"/>
              <a:t>找到</a:t>
            </a:r>
            <a:r>
              <a:rPr kumimoji="1" lang="en-US" altLang="zh-CN" dirty="0"/>
              <a:t>x</a:t>
            </a:r>
            <a:r>
              <a:rPr kumimoji="1" lang="zh-CN" altLang="en-US" dirty="0"/>
              <a:t>的根</a:t>
            </a:r>
            <a:r>
              <a:rPr kumimoji="1" lang="en-US" altLang="zh-CN" dirty="0" err="1"/>
              <a:t>fx</a:t>
            </a:r>
            <a:r>
              <a:rPr kumimoji="1" lang="zh-CN" altLang="en-US" dirty="0"/>
              <a:t>，</a:t>
            </a:r>
            <a:r>
              <a:rPr kumimoji="1" lang="en-US" altLang="zh-CN" dirty="0"/>
              <a:t>y</a:t>
            </a:r>
            <a:r>
              <a:rPr kumimoji="1" lang="zh-CN" altLang="en-US" dirty="0"/>
              <a:t>的根</a:t>
            </a:r>
            <a:r>
              <a:rPr kumimoji="1" lang="en-US" altLang="zh-CN" dirty="0" err="1"/>
              <a:t>fy</a:t>
            </a:r>
            <a:endParaRPr kumimoji="1" lang="en-US" altLang="zh-CN" dirty="0"/>
          </a:p>
          <a:p>
            <a:r>
              <a:rPr kumimoji="1" lang="zh-CN" altLang="en-US" dirty="0"/>
              <a:t>将</a:t>
            </a:r>
            <a:r>
              <a:rPr kumimoji="1" lang="en-US" altLang="zh-CN" dirty="0" err="1"/>
              <a:t>fx</a:t>
            </a:r>
            <a:r>
              <a:rPr kumimoji="1" lang="zh-CN" altLang="en-US" dirty="0"/>
              <a:t>的父节点设置为</a:t>
            </a:r>
            <a:r>
              <a:rPr kumimoji="1" lang="en-US" altLang="zh-CN" dirty="0" err="1"/>
              <a:t>fy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C9A00E7-7F1C-3A40-B35D-8B2B44CF9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898897"/>
            <a:ext cx="3225800" cy="10414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39DE741-AD18-9C40-98E8-341E47291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137781"/>
            <a:ext cx="45720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10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>
            <a:extLst>
              <a:ext uri="{FF2B5EF4-FFF2-40B4-BE49-F238E27FC236}">
                <a16:creationId xmlns:a16="http://schemas.microsoft.com/office/drawing/2014/main" id="{E21104D5-EE3C-B543-A4D2-C343913661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9088" y="569315"/>
            <a:ext cx="11053823" cy="565004"/>
          </a:xfrm>
        </p:spPr>
        <p:txBody>
          <a:bodyPr/>
          <a:lstStyle/>
          <a:p>
            <a:r>
              <a:rPr kumimoji="1" lang="zh-CN" altLang="en-US" dirty="0"/>
              <a:t>并查集：查找操作</a:t>
            </a: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C640F549-0CB7-2840-BB7A-62FE9BDB7E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9088" y="1620456"/>
            <a:ext cx="11053823" cy="4664597"/>
          </a:xfrm>
        </p:spPr>
        <p:txBody>
          <a:bodyPr/>
          <a:lstStyle/>
          <a:p>
            <a:r>
              <a:rPr kumimoji="1" lang="zh-CN" altLang="en-US" dirty="0"/>
              <a:t>第一种写法：不断向上查找</a:t>
            </a:r>
            <a:endParaRPr kumimoji="1" lang="en-US" altLang="zh-CN" dirty="0"/>
          </a:p>
          <a:p>
            <a:r>
              <a:rPr kumimoji="1" lang="zh-CN" altLang="en-US" dirty="0"/>
              <a:t>最坏复杂度</a:t>
            </a:r>
            <a:r>
              <a:rPr kumimoji="1" lang="en-US" altLang="zh-CN" dirty="0"/>
              <a:t>O(n)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第二种写法：路径压缩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05CF811-EDC0-394C-BC88-ADAEE2EBD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477" y="1610777"/>
            <a:ext cx="4318000" cy="1536700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083FAAB0-D08A-934A-8662-38710378A1A4}"/>
              </a:ext>
            </a:extLst>
          </p:cNvPr>
          <p:cNvSpPr/>
          <p:nvPr/>
        </p:nvSpPr>
        <p:spPr>
          <a:xfrm>
            <a:off x="10639597" y="1620456"/>
            <a:ext cx="546265" cy="546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B9E6C39-E694-E44D-B975-8BDE398610C4}"/>
              </a:ext>
            </a:extLst>
          </p:cNvPr>
          <p:cNvSpPr/>
          <p:nvPr/>
        </p:nvSpPr>
        <p:spPr>
          <a:xfrm>
            <a:off x="10639597" y="2591533"/>
            <a:ext cx="546265" cy="546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CEC2EFD-290A-DA47-90A5-885BF6B4C533}"/>
              </a:ext>
            </a:extLst>
          </p:cNvPr>
          <p:cNvSpPr/>
          <p:nvPr/>
        </p:nvSpPr>
        <p:spPr>
          <a:xfrm>
            <a:off x="10639597" y="3562610"/>
            <a:ext cx="546265" cy="546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4CA49FA-A570-5C43-9C26-4431B568ECF8}"/>
              </a:ext>
            </a:extLst>
          </p:cNvPr>
          <p:cNvSpPr/>
          <p:nvPr/>
        </p:nvSpPr>
        <p:spPr>
          <a:xfrm>
            <a:off x="10639597" y="4533687"/>
            <a:ext cx="546265" cy="546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1E9EC8E-FF2A-2A48-B4AB-A8A256521841}"/>
              </a:ext>
            </a:extLst>
          </p:cNvPr>
          <p:cNvSpPr/>
          <p:nvPr/>
        </p:nvSpPr>
        <p:spPr>
          <a:xfrm>
            <a:off x="10639596" y="5504764"/>
            <a:ext cx="546265" cy="546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C60F0FF3-AD36-234F-B6BC-E81F3C3986E8}"/>
              </a:ext>
            </a:extLst>
          </p:cNvPr>
          <p:cNvCxnSpPr>
            <a:cxnSpLocks/>
            <a:stCxn id="8" idx="0"/>
            <a:endCxn id="7" idx="4"/>
          </p:cNvCxnSpPr>
          <p:nvPr/>
        </p:nvCxnSpPr>
        <p:spPr>
          <a:xfrm flipV="1">
            <a:off x="10912730" y="2166721"/>
            <a:ext cx="0" cy="424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EE7EB9A2-9E13-7949-BA05-867DB151C6F2}"/>
              </a:ext>
            </a:extLst>
          </p:cNvPr>
          <p:cNvCxnSpPr>
            <a:cxnSpLocks/>
          </p:cNvCxnSpPr>
          <p:nvPr/>
        </p:nvCxnSpPr>
        <p:spPr>
          <a:xfrm flipV="1">
            <a:off x="10912728" y="3137798"/>
            <a:ext cx="0" cy="424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A7ABAE70-30E7-FA48-8657-1C71263B05A1}"/>
              </a:ext>
            </a:extLst>
          </p:cNvPr>
          <p:cNvCxnSpPr>
            <a:cxnSpLocks/>
          </p:cNvCxnSpPr>
          <p:nvPr/>
        </p:nvCxnSpPr>
        <p:spPr>
          <a:xfrm flipV="1">
            <a:off x="10912728" y="4108875"/>
            <a:ext cx="0" cy="424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77FB7390-0D82-0C49-B76B-3A6C3316AD14}"/>
              </a:ext>
            </a:extLst>
          </p:cNvPr>
          <p:cNvCxnSpPr>
            <a:cxnSpLocks/>
          </p:cNvCxnSpPr>
          <p:nvPr/>
        </p:nvCxnSpPr>
        <p:spPr>
          <a:xfrm flipV="1">
            <a:off x="10912728" y="5079952"/>
            <a:ext cx="0" cy="424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32A7D570-68C0-CA46-B1B9-226DF8B91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477" y="3993464"/>
            <a:ext cx="4318000" cy="15113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613305F7-23BF-7744-9AAB-8EBF2697486C}"/>
              </a:ext>
            </a:extLst>
          </p:cNvPr>
          <p:cNvSpPr txBox="1"/>
          <p:nvPr/>
        </p:nvSpPr>
        <p:spPr>
          <a:xfrm>
            <a:off x="2900217" y="1425039"/>
            <a:ext cx="184731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endParaRPr kumimoji="1" lang="zh-CN" altLang="en-US" sz="2400" b="0" i="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937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占位符 1">
            <a:extLst>
              <a:ext uri="{FF2B5EF4-FFF2-40B4-BE49-F238E27FC236}">
                <a16:creationId xmlns:a16="http://schemas.microsoft.com/office/drawing/2014/main" id="{23C24FC2-CBE8-0C4F-AE7E-EC7A1DE3F6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9088" y="569315"/>
            <a:ext cx="11053823" cy="565004"/>
          </a:xfrm>
        </p:spPr>
        <p:txBody>
          <a:bodyPr/>
          <a:lstStyle/>
          <a:p>
            <a:r>
              <a:rPr kumimoji="1" lang="zh-CN" altLang="en-US" dirty="0"/>
              <a:t>并查集：查找操作</a:t>
            </a:r>
          </a:p>
        </p:txBody>
      </p:sp>
      <p:sp>
        <p:nvSpPr>
          <p:cNvPr id="21" name="文本占位符 2">
            <a:extLst>
              <a:ext uri="{FF2B5EF4-FFF2-40B4-BE49-F238E27FC236}">
                <a16:creationId xmlns:a16="http://schemas.microsoft.com/office/drawing/2014/main" id="{47E55E3A-B138-A949-BB7A-874CF20092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9088" y="1639780"/>
            <a:ext cx="11053823" cy="4913453"/>
          </a:xfrm>
        </p:spPr>
        <p:txBody>
          <a:bodyPr/>
          <a:lstStyle/>
          <a:p>
            <a:r>
              <a:rPr kumimoji="1" lang="zh-CN" altLang="en-US" dirty="0"/>
              <a:t>第二种写法：路径压缩</a:t>
            </a:r>
            <a:endParaRPr kumimoji="1" lang="en-US" altLang="zh-CN" dirty="0"/>
          </a:p>
          <a:p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endParaRPr kumimoji="1" lang="en-US" altLang="zh-CN" dirty="0"/>
          </a:p>
          <a:p>
            <a:pPr lvl="1"/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return</a:t>
            </a:r>
            <a:r>
              <a:rPr kumimoji="1"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fa[x]</a:t>
            </a:r>
            <a:r>
              <a:rPr kumimoji="1"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==</a:t>
            </a:r>
            <a:r>
              <a:rPr kumimoji="1"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x</a:t>
            </a:r>
            <a:r>
              <a:rPr kumimoji="1"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?</a:t>
            </a:r>
            <a:r>
              <a:rPr kumimoji="1"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x</a:t>
            </a:r>
            <a:r>
              <a:rPr kumimoji="1"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:</a:t>
            </a:r>
            <a:r>
              <a:rPr kumimoji="1"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fa[x]</a:t>
            </a:r>
            <a:r>
              <a:rPr kumimoji="1"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=</a:t>
            </a:r>
            <a:r>
              <a:rPr kumimoji="1"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find(fa[x]);</a:t>
            </a:r>
          </a:p>
          <a:p>
            <a:r>
              <a:rPr kumimoji="1" lang="en-US" altLang="zh-CN" dirty="0"/>
              <a:t>find</a:t>
            </a:r>
            <a:r>
              <a:rPr kumimoji="1" lang="zh-CN" altLang="en-US" dirty="0"/>
              <a:t>的复杂度</a:t>
            </a:r>
            <a:r>
              <a:rPr kumimoji="1" lang="en-US" altLang="zh-CN" dirty="0"/>
              <a:t>O(C(n))</a:t>
            </a:r>
          </a:p>
          <a:p>
            <a:r>
              <a:rPr kumimoji="1" lang="en-US" altLang="zh-CN" dirty="0"/>
              <a:t>C(n)</a:t>
            </a:r>
            <a:r>
              <a:rPr kumimoji="1" lang="zh-CN" altLang="en-US" dirty="0"/>
              <a:t>近似于常数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0D29E987-DD27-AB45-B6E3-28CEBD5BB1E3}"/>
              </a:ext>
            </a:extLst>
          </p:cNvPr>
          <p:cNvSpPr/>
          <p:nvPr/>
        </p:nvSpPr>
        <p:spPr>
          <a:xfrm>
            <a:off x="6396343" y="1493910"/>
            <a:ext cx="546265" cy="546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9C08230B-2D32-D042-A9E8-F25FBA35FA12}"/>
              </a:ext>
            </a:extLst>
          </p:cNvPr>
          <p:cNvSpPr/>
          <p:nvPr/>
        </p:nvSpPr>
        <p:spPr>
          <a:xfrm>
            <a:off x="6396343" y="2464987"/>
            <a:ext cx="546265" cy="546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E672895F-C24F-5144-98C3-99F065E2C6EF}"/>
              </a:ext>
            </a:extLst>
          </p:cNvPr>
          <p:cNvSpPr/>
          <p:nvPr/>
        </p:nvSpPr>
        <p:spPr>
          <a:xfrm>
            <a:off x="6396343" y="3436064"/>
            <a:ext cx="546265" cy="546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49DE72FE-D119-D64D-98AF-859693D5B4EC}"/>
              </a:ext>
            </a:extLst>
          </p:cNvPr>
          <p:cNvSpPr/>
          <p:nvPr/>
        </p:nvSpPr>
        <p:spPr>
          <a:xfrm>
            <a:off x="6396343" y="4407141"/>
            <a:ext cx="546265" cy="546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B2339557-EE1A-E948-AAA0-D8092F2D8220}"/>
              </a:ext>
            </a:extLst>
          </p:cNvPr>
          <p:cNvSpPr/>
          <p:nvPr/>
        </p:nvSpPr>
        <p:spPr>
          <a:xfrm>
            <a:off x="6396342" y="5378218"/>
            <a:ext cx="546265" cy="546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E34ABE64-40C5-1F42-BE1F-97C04AC5F6F7}"/>
              </a:ext>
            </a:extLst>
          </p:cNvPr>
          <p:cNvCxnSpPr>
            <a:cxnSpLocks/>
            <a:stCxn id="23" idx="0"/>
            <a:endCxn id="22" idx="4"/>
          </p:cNvCxnSpPr>
          <p:nvPr/>
        </p:nvCxnSpPr>
        <p:spPr>
          <a:xfrm flipV="1">
            <a:off x="6669476" y="2040175"/>
            <a:ext cx="0" cy="424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37EDF7C2-E919-5F48-A29F-6CE1CDEAC4DC}"/>
              </a:ext>
            </a:extLst>
          </p:cNvPr>
          <p:cNvCxnSpPr>
            <a:cxnSpLocks/>
          </p:cNvCxnSpPr>
          <p:nvPr/>
        </p:nvCxnSpPr>
        <p:spPr>
          <a:xfrm flipV="1">
            <a:off x="6669474" y="3011252"/>
            <a:ext cx="0" cy="424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0BA90219-5A5F-BB49-8950-F8D97EECB966}"/>
              </a:ext>
            </a:extLst>
          </p:cNvPr>
          <p:cNvCxnSpPr>
            <a:cxnSpLocks/>
          </p:cNvCxnSpPr>
          <p:nvPr/>
        </p:nvCxnSpPr>
        <p:spPr>
          <a:xfrm flipV="1">
            <a:off x="6669474" y="3982329"/>
            <a:ext cx="0" cy="424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FC109C8A-E176-C940-98D8-0AF1EA9FA4E1}"/>
              </a:ext>
            </a:extLst>
          </p:cNvPr>
          <p:cNvCxnSpPr>
            <a:cxnSpLocks/>
          </p:cNvCxnSpPr>
          <p:nvPr/>
        </p:nvCxnSpPr>
        <p:spPr>
          <a:xfrm flipV="1">
            <a:off x="6669474" y="4953406"/>
            <a:ext cx="0" cy="424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10A8193C-3D00-4A4D-8844-A8D444BF3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252" y="2255602"/>
            <a:ext cx="4318000" cy="1511300"/>
          </a:xfrm>
          <a:prstGeom prst="rect">
            <a:avLst/>
          </a:prstGeom>
        </p:spPr>
      </p:pic>
      <p:sp>
        <p:nvSpPr>
          <p:cNvPr id="32" name="右箭头 31">
            <a:extLst>
              <a:ext uri="{FF2B5EF4-FFF2-40B4-BE49-F238E27FC236}">
                <a16:creationId xmlns:a16="http://schemas.microsoft.com/office/drawing/2014/main" id="{139E5FA2-C053-F34C-8098-59DE8C4AA4BB}"/>
              </a:ext>
            </a:extLst>
          </p:cNvPr>
          <p:cNvSpPr/>
          <p:nvPr/>
        </p:nvSpPr>
        <p:spPr>
          <a:xfrm>
            <a:off x="7488873" y="3376674"/>
            <a:ext cx="1348940" cy="742116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56D4038-6561-9D4A-8F86-16F73B921292}"/>
              </a:ext>
            </a:extLst>
          </p:cNvPr>
          <p:cNvSpPr txBox="1"/>
          <p:nvPr/>
        </p:nvSpPr>
        <p:spPr>
          <a:xfrm>
            <a:off x="7340324" y="2880623"/>
            <a:ext cx="1596911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查找</a:t>
            </a:r>
            <a:r>
              <a:rPr kumimoji="1" lang="en-US" altLang="zh-CN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5</a:t>
            </a:r>
            <a:r>
              <a:rPr kumimoji="1" lang="zh-CN" altLang="en-US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之后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3FADB50C-5DA7-E145-8ED3-5B232825C71E}"/>
              </a:ext>
            </a:extLst>
          </p:cNvPr>
          <p:cNvSpPr/>
          <p:nvPr/>
        </p:nvSpPr>
        <p:spPr>
          <a:xfrm>
            <a:off x="9483500" y="2233300"/>
            <a:ext cx="546265" cy="546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1E025867-E7C8-D346-8FD5-66F51EE9F63A}"/>
              </a:ext>
            </a:extLst>
          </p:cNvPr>
          <p:cNvSpPr/>
          <p:nvPr/>
        </p:nvSpPr>
        <p:spPr>
          <a:xfrm>
            <a:off x="9483500" y="3204377"/>
            <a:ext cx="546265" cy="546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52EB9EB5-3B1B-1648-BD51-D005A1F11C3D}"/>
              </a:ext>
            </a:extLst>
          </p:cNvPr>
          <p:cNvSpPr/>
          <p:nvPr/>
        </p:nvSpPr>
        <p:spPr>
          <a:xfrm>
            <a:off x="10180476" y="4074644"/>
            <a:ext cx="546265" cy="546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6E049D53-E88C-6244-A883-81157DB00782}"/>
              </a:ext>
            </a:extLst>
          </p:cNvPr>
          <p:cNvSpPr/>
          <p:nvPr/>
        </p:nvSpPr>
        <p:spPr>
          <a:xfrm>
            <a:off x="10881857" y="3839332"/>
            <a:ext cx="546265" cy="546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A1480E2E-0BFF-3D41-9B18-712B1D63A050}"/>
              </a:ext>
            </a:extLst>
          </p:cNvPr>
          <p:cNvSpPr/>
          <p:nvPr/>
        </p:nvSpPr>
        <p:spPr>
          <a:xfrm>
            <a:off x="11507996" y="3571023"/>
            <a:ext cx="546265" cy="546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B9A35D43-7716-0042-86DF-8D1E605868D3}"/>
              </a:ext>
            </a:extLst>
          </p:cNvPr>
          <p:cNvCxnSpPr>
            <a:cxnSpLocks/>
            <a:stCxn id="35" idx="0"/>
            <a:endCxn id="34" idx="4"/>
          </p:cNvCxnSpPr>
          <p:nvPr/>
        </p:nvCxnSpPr>
        <p:spPr>
          <a:xfrm flipV="1">
            <a:off x="9756633" y="2779565"/>
            <a:ext cx="0" cy="424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200CB340-7FC5-5544-BB20-3FE21FAB7E2C}"/>
              </a:ext>
            </a:extLst>
          </p:cNvPr>
          <p:cNvCxnSpPr>
            <a:cxnSpLocks/>
            <a:stCxn id="36" idx="1"/>
            <a:endCxn id="34" idx="5"/>
          </p:cNvCxnSpPr>
          <p:nvPr/>
        </p:nvCxnSpPr>
        <p:spPr>
          <a:xfrm flipH="1" flipV="1">
            <a:off x="9949766" y="2699566"/>
            <a:ext cx="310709" cy="1455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9FC1007C-987F-DB49-A7F1-28D17A3F6C9A}"/>
              </a:ext>
            </a:extLst>
          </p:cNvPr>
          <p:cNvCxnSpPr>
            <a:cxnSpLocks/>
            <a:stCxn id="37" idx="1"/>
            <a:endCxn id="34" idx="5"/>
          </p:cNvCxnSpPr>
          <p:nvPr/>
        </p:nvCxnSpPr>
        <p:spPr>
          <a:xfrm flipH="1" flipV="1">
            <a:off x="9949766" y="2699566"/>
            <a:ext cx="1012090" cy="1219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C778CDC1-EE86-5845-9BA2-8510DED9F4AE}"/>
              </a:ext>
            </a:extLst>
          </p:cNvPr>
          <p:cNvCxnSpPr>
            <a:cxnSpLocks/>
            <a:stCxn id="38" idx="2"/>
            <a:endCxn id="34" idx="6"/>
          </p:cNvCxnSpPr>
          <p:nvPr/>
        </p:nvCxnSpPr>
        <p:spPr>
          <a:xfrm flipH="1" flipV="1">
            <a:off x="10029765" y="2506433"/>
            <a:ext cx="1478231" cy="1337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1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占位符 1">
            <a:extLst>
              <a:ext uri="{FF2B5EF4-FFF2-40B4-BE49-F238E27FC236}">
                <a16:creationId xmlns:a16="http://schemas.microsoft.com/office/drawing/2014/main" id="{23C24FC2-CBE8-0C4F-AE7E-EC7A1DE3F6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9088" y="569315"/>
            <a:ext cx="11053823" cy="565004"/>
          </a:xfrm>
        </p:spPr>
        <p:txBody>
          <a:bodyPr/>
          <a:lstStyle/>
          <a:p>
            <a:r>
              <a:rPr kumimoji="1" lang="zh-CN" altLang="en-US" dirty="0"/>
              <a:t>并查集：亲戚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F697973C-3725-534F-B32E-7FD7B9D2D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370" y="1460417"/>
            <a:ext cx="53213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701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539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5DDDA10-C40A-0743-9AC6-21A872C9E2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查找二叉树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F5BFA7-E0B1-A349-AD36-0C7B44631A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树结构的输入第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行为：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结点的值、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的左子结点编号、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的右子结点编号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保存二叉树的信息：可以用课上讲的方法利用下标保存，也可以单独用数组</a:t>
            </a:r>
            <a:r>
              <a:rPr kumimoji="1" lang="en-US" altLang="zh-CN" dirty="0"/>
              <a:t>l[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]</a:t>
            </a:r>
            <a:r>
              <a:rPr kumimoji="1" lang="zh-CN" altLang="en-US" dirty="0"/>
              <a:t>和</a:t>
            </a:r>
            <a:r>
              <a:rPr kumimoji="1" lang="en-US" altLang="zh-CN" dirty="0"/>
              <a:t>r[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]</a:t>
            </a:r>
            <a:r>
              <a:rPr kumimoji="1" lang="zh-CN" altLang="en-US" dirty="0"/>
              <a:t>记录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点的左右子结点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进行中序遍历</a:t>
            </a:r>
          </a:p>
        </p:txBody>
      </p:sp>
    </p:spTree>
    <p:extLst>
      <p:ext uri="{BB962C8B-B14F-4D97-AF65-F5344CB8AC3E}">
        <p14:creationId xmlns:p14="http://schemas.microsoft.com/office/powerpoint/2010/main" val="4217343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2B1731D-9CA9-CA45-96E8-11CECA2B23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小球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5CD3BD-1908-F741-B8BE-7DB1A608C6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按题意模拟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17427E-F597-AB4A-AAF6-8E2D886F5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248" y="1419774"/>
            <a:ext cx="6227123" cy="506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88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F965E2B-0D8B-3840-831A-D106732F57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HK" altLang="zh-CN" dirty="0"/>
              <a:t>FBI </a:t>
            </a:r>
            <a:r>
              <a:rPr lang="zh-CN" altLang="en-US" dirty="0"/>
              <a:t>树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FF4B86-9BEC-664D-858B-58B5CA8F64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83D345-B565-7943-BCB4-3387AD75E0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102"/>
          <a:stretch/>
        </p:blipFill>
        <p:spPr>
          <a:xfrm>
            <a:off x="589005" y="4906706"/>
            <a:ext cx="7333687" cy="17794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26AB003-B369-B04F-B1FF-1011A630A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88" y="1742269"/>
            <a:ext cx="5916118" cy="31622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FDA67B4-7557-984B-96BA-A2360F864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2055" y="1620456"/>
            <a:ext cx="1404091" cy="445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92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FBI</a:t>
            </a:r>
            <a:r>
              <a:rPr lang="zh-CN" altLang="zh-CN" dirty="0"/>
              <a:t>树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69089" y="1620456"/>
            <a:ext cx="7765014" cy="4728093"/>
          </a:xfrm>
        </p:spPr>
        <p:txBody>
          <a:bodyPr/>
          <a:lstStyle/>
          <a:p>
            <a:r>
              <a:rPr lang="zh-CN" altLang="en-US" dirty="0"/>
              <a:t>本题对于树的构造的递归描述其实已经比较清晰了，我们可以看出树的每个结点都对应了一个字符串。</a:t>
            </a:r>
            <a:endParaRPr lang="en-US" altLang="zh-CN" dirty="0"/>
          </a:p>
          <a:p>
            <a:r>
              <a:rPr lang="zh-CN" altLang="en-US" dirty="0"/>
              <a:t>树上每个结点，其左右儿子对应的串都为自己串的左右两半。</a:t>
            </a:r>
            <a:endParaRPr lang="en-US" altLang="zh-CN" dirty="0"/>
          </a:p>
          <a:p>
            <a:r>
              <a:rPr lang="zh-CN" altLang="en-US" dirty="0"/>
              <a:t>结点的类型与自己对应的串的类型一致。</a:t>
            </a:r>
            <a:endParaRPr lang="zh-CN" altLang="zh-CN" dirty="0"/>
          </a:p>
        </p:txBody>
      </p:sp>
      <p:grpSp>
        <p:nvGrpSpPr>
          <p:cNvPr id="23" name="组合 22"/>
          <p:cNvGrpSpPr/>
          <p:nvPr/>
        </p:nvGrpSpPr>
        <p:grpSpPr>
          <a:xfrm>
            <a:off x="8334102" y="2780735"/>
            <a:ext cx="2847703" cy="1918687"/>
            <a:chOff x="8334102" y="2780735"/>
            <a:chExt cx="2847703" cy="1918687"/>
          </a:xfrm>
        </p:grpSpPr>
        <p:sp>
          <p:nvSpPr>
            <p:cNvPr id="4" name="文本框 3"/>
            <p:cNvSpPr txBox="1"/>
            <p:nvPr/>
          </p:nvSpPr>
          <p:spPr>
            <a:xfrm>
              <a:off x="9353005" y="2780735"/>
              <a:ext cx="809897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400" b="0" i="0" dirty="0">
                  <a:solidFill>
                    <a:sysClr val="windowText" lastClr="000000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BIII</a:t>
              </a:r>
              <a:endParaRPr kumimoji="1" lang="zh-CN" altLang="en-US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8543108" y="3520961"/>
              <a:ext cx="809897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400" b="0" i="0" dirty="0">
                  <a:solidFill>
                    <a:sysClr val="windowText" lastClr="000000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BI</a:t>
              </a:r>
              <a:endParaRPr kumimoji="1" lang="zh-CN" altLang="en-US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0162902" y="3520962"/>
              <a:ext cx="809897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400" b="0" i="0" dirty="0">
                  <a:solidFill>
                    <a:sysClr val="windowText" lastClr="000000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II</a:t>
              </a:r>
              <a:endParaRPr kumimoji="1" lang="zh-CN" altLang="en-US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334102" y="4237757"/>
              <a:ext cx="418012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400" b="0" i="0" dirty="0">
                  <a:solidFill>
                    <a:sysClr val="windowText" lastClr="000000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B</a:t>
              </a:r>
              <a:endParaRPr kumimoji="1" lang="zh-CN" altLang="en-US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143999" y="4237756"/>
              <a:ext cx="418012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400" b="0" i="0" dirty="0">
                  <a:solidFill>
                    <a:sysClr val="windowText" lastClr="000000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I</a:t>
              </a:r>
              <a:endParaRPr kumimoji="1" lang="zh-CN" altLang="en-US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953896" y="4237755"/>
              <a:ext cx="418012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400" b="0" i="0" dirty="0">
                  <a:solidFill>
                    <a:sysClr val="windowText" lastClr="000000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I</a:t>
              </a:r>
              <a:endParaRPr kumimoji="1" lang="zh-CN" altLang="en-US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0763793" y="4237754"/>
              <a:ext cx="418012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400" b="0" i="0" dirty="0">
                  <a:solidFill>
                    <a:sysClr val="windowText" lastClr="000000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I</a:t>
              </a:r>
              <a:endParaRPr kumimoji="1" lang="zh-CN" altLang="en-US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cxnSp>
          <p:nvCxnSpPr>
            <p:cNvPr id="12" name="直接箭头连接符 11"/>
            <p:cNvCxnSpPr/>
            <p:nvPr/>
          </p:nvCxnSpPr>
          <p:spPr>
            <a:xfrm flipH="1">
              <a:off x="9143999" y="3242400"/>
              <a:ext cx="418012" cy="2785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/>
            <p:nvPr/>
          </p:nvCxnSpPr>
          <p:spPr>
            <a:xfrm>
              <a:off x="9953896" y="3230684"/>
              <a:ext cx="418012" cy="3701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>
              <a:endCxn id="7" idx="0"/>
            </p:cNvCxnSpPr>
            <p:nvPr/>
          </p:nvCxnSpPr>
          <p:spPr>
            <a:xfrm flipH="1">
              <a:off x="8543108" y="3982626"/>
              <a:ext cx="209006" cy="2551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endCxn id="8" idx="0"/>
            </p:cNvCxnSpPr>
            <p:nvPr/>
          </p:nvCxnSpPr>
          <p:spPr>
            <a:xfrm>
              <a:off x="9143999" y="3982626"/>
              <a:ext cx="209006" cy="2551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>
              <a:endCxn id="9" idx="0"/>
            </p:cNvCxnSpPr>
            <p:nvPr/>
          </p:nvCxnSpPr>
          <p:spPr>
            <a:xfrm flipH="1">
              <a:off x="10162902" y="3982626"/>
              <a:ext cx="209006" cy="2551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>
              <a:endCxn id="10" idx="0"/>
            </p:cNvCxnSpPr>
            <p:nvPr/>
          </p:nvCxnSpPr>
          <p:spPr>
            <a:xfrm>
              <a:off x="10763793" y="3982626"/>
              <a:ext cx="209006" cy="2551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367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FBI</a:t>
            </a:r>
            <a:r>
              <a:rPr lang="zh-CN" altLang="zh-CN" dirty="0"/>
              <a:t>树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69089" y="1620456"/>
            <a:ext cx="7765014" cy="4728093"/>
          </a:xfrm>
        </p:spPr>
        <p:txBody>
          <a:bodyPr/>
          <a:lstStyle/>
          <a:p>
            <a:r>
              <a:rPr lang="zh-CN" altLang="en-US" dirty="0"/>
              <a:t>树的递归构造已知，我们可以先构造出树再进行输出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不过实际上我们并不需要构造出树，而可以直接在原字符串中按照后序遍历的顺序递归。</a:t>
            </a:r>
            <a:endParaRPr lang="en-US" altLang="zh-CN" dirty="0"/>
          </a:p>
          <a:p>
            <a:endParaRPr lang="zh-CN" altLang="zh-CN" dirty="0"/>
          </a:p>
        </p:txBody>
      </p:sp>
      <p:grpSp>
        <p:nvGrpSpPr>
          <p:cNvPr id="23" name="组合 22"/>
          <p:cNvGrpSpPr/>
          <p:nvPr/>
        </p:nvGrpSpPr>
        <p:grpSpPr>
          <a:xfrm>
            <a:off x="8334102" y="2780735"/>
            <a:ext cx="2847703" cy="1918687"/>
            <a:chOff x="8334102" y="2780735"/>
            <a:chExt cx="2847703" cy="1918687"/>
          </a:xfrm>
        </p:grpSpPr>
        <p:sp>
          <p:nvSpPr>
            <p:cNvPr id="4" name="文本框 3"/>
            <p:cNvSpPr txBox="1"/>
            <p:nvPr/>
          </p:nvSpPr>
          <p:spPr>
            <a:xfrm>
              <a:off x="9353005" y="2780735"/>
              <a:ext cx="809897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400" b="0" i="0" dirty="0">
                  <a:solidFill>
                    <a:sysClr val="windowText" lastClr="000000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BIII</a:t>
              </a:r>
              <a:endParaRPr kumimoji="1" lang="zh-CN" altLang="en-US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8543108" y="3520961"/>
              <a:ext cx="809897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400" b="0" i="0" dirty="0">
                  <a:solidFill>
                    <a:sysClr val="windowText" lastClr="000000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BI</a:t>
              </a:r>
              <a:endParaRPr kumimoji="1" lang="zh-CN" altLang="en-US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0162902" y="3520962"/>
              <a:ext cx="809897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400" b="0" i="0" dirty="0">
                  <a:solidFill>
                    <a:sysClr val="windowText" lastClr="000000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II</a:t>
              </a:r>
              <a:endParaRPr kumimoji="1" lang="zh-CN" altLang="en-US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334102" y="4237757"/>
              <a:ext cx="418012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400" b="0" i="0" dirty="0">
                  <a:solidFill>
                    <a:sysClr val="windowText" lastClr="000000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B</a:t>
              </a:r>
              <a:endParaRPr kumimoji="1" lang="zh-CN" altLang="en-US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143999" y="4237756"/>
              <a:ext cx="418012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400" b="0" i="0" dirty="0">
                  <a:solidFill>
                    <a:sysClr val="windowText" lastClr="000000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I</a:t>
              </a:r>
              <a:endParaRPr kumimoji="1" lang="zh-CN" altLang="en-US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953896" y="4237755"/>
              <a:ext cx="418012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400" b="0" i="0" dirty="0">
                  <a:solidFill>
                    <a:sysClr val="windowText" lastClr="000000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I</a:t>
              </a:r>
              <a:endParaRPr kumimoji="1" lang="zh-CN" altLang="en-US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0763793" y="4237754"/>
              <a:ext cx="418012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400" b="0" i="0" dirty="0">
                  <a:solidFill>
                    <a:sysClr val="windowText" lastClr="000000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I</a:t>
              </a:r>
              <a:endParaRPr kumimoji="1" lang="zh-CN" altLang="en-US" sz="2400" b="0" i="0" dirty="0">
                <a:solidFill>
                  <a:sysClr val="windowText" lastClr="000000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cxnSp>
          <p:nvCxnSpPr>
            <p:cNvPr id="12" name="直接箭头连接符 11"/>
            <p:cNvCxnSpPr/>
            <p:nvPr/>
          </p:nvCxnSpPr>
          <p:spPr>
            <a:xfrm flipH="1">
              <a:off x="9143999" y="3242400"/>
              <a:ext cx="418012" cy="2785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/>
            <p:nvPr/>
          </p:nvCxnSpPr>
          <p:spPr>
            <a:xfrm>
              <a:off x="9953896" y="3230684"/>
              <a:ext cx="418012" cy="3701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>
              <a:endCxn id="7" idx="0"/>
            </p:cNvCxnSpPr>
            <p:nvPr/>
          </p:nvCxnSpPr>
          <p:spPr>
            <a:xfrm flipH="1">
              <a:off x="8543108" y="3982626"/>
              <a:ext cx="209006" cy="2551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endCxn id="8" idx="0"/>
            </p:cNvCxnSpPr>
            <p:nvPr/>
          </p:nvCxnSpPr>
          <p:spPr>
            <a:xfrm>
              <a:off x="9143999" y="3982626"/>
              <a:ext cx="209006" cy="2551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>
              <a:endCxn id="9" idx="0"/>
            </p:cNvCxnSpPr>
            <p:nvPr/>
          </p:nvCxnSpPr>
          <p:spPr>
            <a:xfrm flipH="1">
              <a:off x="10162902" y="3982626"/>
              <a:ext cx="209006" cy="2551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>
              <a:endCxn id="10" idx="0"/>
            </p:cNvCxnSpPr>
            <p:nvPr/>
          </p:nvCxnSpPr>
          <p:spPr>
            <a:xfrm>
              <a:off x="10763793" y="3982626"/>
              <a:ext cx="209006" cy="2551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16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课程模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algn="ctr">
          <a:defRPr kumimoji="1" sz="2400" b="0" i="0" smtClean="0">
            <a:solidFill>
              <a:schemeClr val="bg1"/>
            </a:solidFill>
            <a:latin typeface="Source Han Sans CN" charset="-122"/>
            <a:ea typeface="Source Han Sans CN" charset="-122"/>
            <a:cs typeface="Source Han Sans CN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367</TotalTime>
  <Words>2406</Words>
  <Application>Microsoft Macintosh PowerPoint</Application>
  <PresentationFormat>宽屏</PresentationFormat>
  <Paragraphs>495</Paragraphs>
  <Slides>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8" baseType="lpstr">
      <vt:lpstr>DengXian</vt:lpstr>
      <vt:lpstr>AliHYAiHei-Beta</vt:lpstr>
      <vt:lpstr>Kaiti SC</vt:lpstr>
      <vt:lpstr>Source Han Sans CN</vt:lpstr>
      <vt:lpstr>Source Han Sans CN Medium</vt:lpstr>
      <vt:lpstr>Arial</vt:lpstr>
      <vt:lpstr>Cambria Math</vt:lpstr>
      <vt:lpstr>Verdana</vt:lpstr>
      <vt:lpstr>Wingdings</vt:lpstr>
      <vt:lpstr>课程模版</vt:lpstr>
      <vt:lpstr>实验舱蛟龙五班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庄杰</dc:creator>
  <cp:lastModifiedBy>shad0w walker</cp:lastModifiedBy>
  <cp:revision>49</cp:revision>
  <dcterms:created xsi:type="dcterms:W3CDTF">2018-01-26T10:42:19Z</dcterms:created>
  <dcterms:modified xsi:type="dcterms:W3CDTF">2019-08-08T06:55:46Z</dcterms:modified>
</cp:coreProperties>
</file>